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49" r:id="rId2"/>
  </p:sldMasterIdLst>
  <p:notesMasterIdLst>
    <p:notesMasterId r:id="rId3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6" r:id="rId27"/>
    <p:sldId id="281" r:id="rId28"/>
    <p:sldId id="283" r:id="rId29"/>
    <p:sldId id="284" r:id="rId30"/>
    <p:sldId id="285" r:id="rId31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FFFF66"/>
    <a:srgbClr val="FFD9B3"/>
    <a:srgbClr val="FF9900"/>
    <a:srgbClr val="FFCC66"/>
    <a:srgbClr val="FF3300"/>
    <a:srgbClr val="C5C5C5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9384" autoAdjust="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B943D9-87A8-46DE-9AE6-AF5E2BF72B07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D2D15-2318-4B81-AF7D-18CC3A222253}" type="slidenum">
              <a:rPr lang="es-ES"/>
              <a:pPr/>
              <a:t>7</a:t>
            </a:fld>
            <a:endParaRPr lang="es-E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La parábola del rico y Lázaro ilustra la imposibilidad de comunicación y vivos y muertos y su razonamiento lógico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3C5CC-B233-44FE-9B1A-0973E077E0C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BA6E7-9245-444C-A6AB-DF18DF63E81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04D7F-AF4F-447E-8092-0FB4746336F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317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317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317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317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317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17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317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317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317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17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9950356-78E1-4666-BC68-BD1BB43F0F9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5E579-248E-438E-A6CA-3E14A0E55DF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3E53F-CAAF-4699-8BC5-06AE0F643B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D00B9-68D7-4D00-9BD5-F97DC24D543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40650-342E-4812-8DB7-B466429E6DF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2EBC5-3BE4-473D-8739-2456CD2FC50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67796-B1F7-469A-BB58-B5BC9F75FF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C72CD-DB26-42B7-9B59-84A28E51269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270A3-F125-4419-B3A9-912A6BF01D7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141A7-ACA9-46AF-B09A-4DE3740938C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0BCA3-5C7D-4ACC-84A6-17808F043D0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7EB4A-340F-4CC6-AA55-101140257EE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ACD39-07F6-44CE-9150-1B7611244CD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A565E-DE90-4E41-926E-63B6D349FEA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475C0-1D1D-4326-9E2D-6D38708B77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F1B25-2F72-44FB-BDFF-775509245E7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C37F-847E-4A9A-A9C6-7C0C798489A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62C8B-F4A1-44AA-9E1C-A350334512A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DD7BA-744B-4061-9397-05848AE47EF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3A70002-0B4A-4EA2-AFBD-99B345D8A14B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307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307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307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307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s-ES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s-ES"/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29E975D-DF38-436C-BFDA-B8056288D8FB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biblia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258888" y="981075"/>
            <a:ext cx="6913562" cy="4032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900000" lon="20099999" rev="0"/>
              </a:camera>
              <a:lightRig rig="legacyFlat3" dir="r"/>
            </a:scene3d>
            <a:sp3d extrusionH="430200" prstMaterial="legacyMatte">
              <a:extrusionClr>
                <a:srgbClr val="F3F3F3"/>
              </a:extrusionClr>
            </a:sp3d>
          </a:bodyPr>
          <a:lstStyle/>
          <a:p>
            <a:pPr algn="ctr"/>
            <a:r>
              <a:rPr lang="uk-UA" sz="3600" kern="10" spc="72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5C5C5"/>
                    </a:gs>
                    <a:gs pos="100000">
                      <a:srgbClr val="F3F3F3"/>
                    </a:gs>
                  </a:gsLst>
                  <a:lin ang="2700000" scaled="1"/>
                </a:gradFill>
                <a:latin typeface="Arial Black"/>
              </a:rPr>
              <a:t>ТАЄМНИЦЯ</a:t>
            </a:r>
            <a:endParaRPr lang="en-US" sz="3600" kern="10" spc="720" dirty="0">
              <a:ln w="9525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C5C5C5"/>
                  </a:gs>
                  <a:gs pos="100000">
                    <a:srgbClr val="F3F3F3"/>
                  </a:gs>
                </a:gsLst>
                <a:lin ang="2700000" scaled="1"/>
              </a:gradFill>
              <a:latin typeface="Arial Black"/>
            </a:endParaRPr>
          </a:p>
          <a:p>
            <a:pPr algn="ctr"/>
            <a:r>
              <a:rPr lang="uk-UA" sz="3600" kern="10" spc="72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5C5C5"/>
                    </a:gs>
                    <a:gs pos="100000">
                      <a:srgbClr val="F3F3F3"/>
                    </a:gs>
                  </a:gsLst>
                  <a:lin ang="2700000" scaled="1"/>
                </a:gradFill>
                <a:latin typeface="Arial Black"/>
              </a:rPr>
              <a:t> БЕЗСМЕРТЯ</a:t>
            </a:r>
            <a:endParaRPr lang="es-ES" sz="3600" kern="10" spc="720" dirty="0">
              <a:ln w="9525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C5C5C5"/>
                  </a:gs>
                  <a:gs pos="100000">
                    <a:srgbClr val="F3F3F3"/>
                  </a:gs>
                </a:gsLst>
                <a:lin ang="2700000" scaled="1"/>
              </a:gradFill>
              <a:latin typeface="Arial Black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8" name="Picture 8" descr="alabanz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68313" y="476250"/>
            <a:ext cx="79914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err="1"/>
              <a:t>Майже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/>
              <a:t>християнські</a:t>
            </a:r>
            <a:r>
              <a:rPr lang="ru-RU" sz="2400" dirty="0"/>
              <a:t> церкви </a:t>
            </a:r>
            <a:r>
              <a:rPr lang="ru-RU" sz="2400" dirty="0" err="1"/>
              <a:t>навчали</a:t>
            </a:r>
            <a:r>
              <a:rPr lang="ru-RU" sz="2400" dirty="0"/>
              <a:t> </a:t>
            </a:r>
            <a:r>
              <a:rPr lang="ru-RU" sz="2400" dirty="0" err="1"/>
              <a:t>одній</a:t>
            </a:r>
            <a:r>
              <a:rPr lang="ru-RU" sz="2400" dirty="0"/>
              <a:t> з </a:t>
            </a:r>
            <a:r>
              <a:rPr lang="ru-RU" sz="2400" dirty="0" err="1"/>
              <a:t>наступних</a:t>
            </a:r>
            <a:r>
              <a:rPr lang="ru-RU" sz="2400" dirty="0"/>
              <a:t> </a:t>
            </a:r>
            <a:r>
              <a:rPr lang="ru-RU" sz="2400" dirty="0" err="1"/>
              <a:t>помилок</a:t>
            </a:r>
            <a:r>
              <a:rPr lang="ru-RU" sz="2400" dirty="0"/>
              <a:t> (з </a:t>
            </a:r>
            <a:r>
              <a:rPr lang="ru-RU" sz="2400" dirty="0" err="1"/>
              <a:t>деякими</a:t>
            </a:r>
            <a:r>
              <a:rPr lang="ru-RU" sz="2400" dirty="0"/>
              <a:t> </a:t>
            </a:r>
            <a:r>
              <a:rPr lang="ru-RU" sz="2400" dirty="0" err="1"/>
              <a:t>варіаціями</a:t>
            </a:r>
            <a:r>
              <a:rPr lang="ru-RU" sz="2400" dirty="0"/>
              <a:t>):</a:t>
            </a:r>
            <a:endParaRPr lang="es-ES" sz="2400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258888" y="2133600"/>
            <a:ext cx="6626225" cy="2123658"/>
          </a:xfrm>
          <a:prstGeom prst="rect">
            <a:avLst/>
          </a:prstGeom>
          <a:solidFill>
            <a:schemeClr val="accent1">
              <a:alpha val="28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Існує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пекло, де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грішники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страждають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вічно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Бог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настільки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добрий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що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спасає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всіх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людей. Тому люди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потрапляють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одразу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до раю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після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смерті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ES" sz="24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39750" y="5157788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err="1"/>
              <a:t>Наразі</a:t>
            </a:r>
            <a:r>
              <a:rPr lang="ru-RU" sz="2400" dirty="0"/>
              <a:t> </a:t>
            </a:r>
            <a:r>
              <a:rPr lang="ru-RU" sz="2400" dirty="0" err="1"/>
              <a:t>християнські</a:t>
            </a:r>
            <a:r>
              <a:rPr lang="ru-RU" sz="2400" dirty="0"/>
              <a:t> церкви, </a:t>
            </a:r>
            <a:r>
              <a:rPr lang="ru-RU" sz="2400" dirty="0" err="1"/>
              <a:t>навіть</a:t>
            </a:r>
            <a:r>
              <a:rPr lang="ru-RU" sz="2400" dirty="0"/>
              <a:t> </a:t>
            </a:r>
            <a:r>
              <a:rPr lang="ru-RU" sz="2400" dirty="0" err="1"/>
              <a:t>католицька</a:t>
            </a:r>
            <a:r>
              <a:rPr lang="ru-RU" sz="2400" dirty="0"/>
              <a:t> </a:t>
            </a:r>
            <a:r>
              <a:rPr lang="ru-RU" sz="2400" dirty="0" err="1"/>
              <a:t>церква</a:t>
            </a:r>
            <a:r>
              <a:rPr lang="ru-RU" sz="2400" dirty="0"/>
              <a:t>, </a:t>
            </a:r>
            <a:r>
              <a:rPr lang="ru-RU" sz="2400" dirty="0" err="1"/>
              <a:t>схильні</a:t>
            </a:r>
            <a:r>
              <a:rPr lang="ru-RU" sz="2400" dirty="0"/>
              <a:t> </a:t>
            </a:r>
            <a:r>
              <a:rPr lang="ru-RU" sz="2400" dirty="0" err="1"/>
              <a:t>схилятися</a:t>
            </a:r>
            <a:r>
              <a:rPr lang="ru-RU" sz="2400" dirty="0"/>
              <a:t> до </a:t>
            </a:r>
            <a:r>
              <a:rPr lang="ru-RU" sz="2400" dirty="0" err="1"/>
              <a:t>другої</a:t>
            </a:r>
            <a:r>
              <a:rPr lang="ru-RU" sz="2400" dirty="0"/>
              <a:t> </a:t>
            </a:r>
            <a:r>
              <a:rPr lang="ru-RU" sz="2400" dirty="0" err="1"/>
              <a:t>помилки</a:t>
            </a:r>
            <a:r>
              <a:rPr lang="ru-RU" sz="2400" dirty="0"/>
              <a:t>.</a:t>
            </a:r>
            <a:endParaRPr lang="es-ES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00"/>
                            </p:stCondLst>
                            <p:childTnLst>
                              <p:par>
                                <p:cTn id="2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2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 uiExpand="1" build="allAtOnce" animBg="1"/>
      <p:bldP spid="153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8" descr="homb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4000" b="1" dirty="0" err="1">
                <a:solidFill>
                  <a:srgbClr val="993300"/>
                </a:solidFill>
              </a:rPr>
              <a:t>Біблійне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вчення</a:t>
            </a:r>
            <a:r>
              <a:rPr lang="ru-RU" sz="4000" b="1" dirty="0">
                <a:solidFill>
                  <a:srgbClr val="993300"/>
                </a:solidFill>
              </a:rPr>
              <a:t> про </a:t>
            </a:r>
            <a:r>
              <a:rPr lang="ru-RU" sz="4000" b="1" dirty="0" err="1">
                <a:solidFill>
                  <a:srgbClr val="993300"/>
                </a:solidFill>
              </a:rPr>
              <a:t>вселенське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спасіння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людини</a:t>
            </a:r>
            <a:endParaRPr lang="es-ES" sz="4000" b="1" dirty="0">
              <a:solidFill>
                <a:srgbClr val="993300"/>
              </a:solidFill>
            </a:endParaRP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539750" y="1844675"/>
            <a:ext cx="8064500" cy="541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НЕ КОЖЕН ПОПАДЕ В РАЙ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68313" y="2708275"/>
            <a:ext cx="8280400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Хіба ви не знаєте, що неправедні не успадкують Божого Царства? Не обманюйте себе: ні розпусники, ні ідолопоклонники, ні перелюбники, ні блудники, ні </a:t>
            </a:r>
            <a:r>
              <a:rPr lang="uk-UA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мужоложники</a:t>
            </a: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ні злодії, ні користолюбці, ні п’яниці, ні наклепники, ні розбійники Божого Царства не успадкують</a:t>
            </a: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”</a:t>
            </a:r>
            <a:endParaRPr lang="uk-UA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  <a:p>
            <a:pPr lvl="0" algn="r">
              <a:spcBef>
                <a:spcPct val="50000"/>
              </a:spcBef>
            </a:pP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1 </a:t>
            </a:r>
            <a:r>
              <a:rPr lang="uk-UA" sz="1200" b="1" dirty="0" err="1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Коринтян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 6:9-10</a:t>
            </a:r>
            <a:endParaRPr lang="es-ES" sz="1200" b="1" dirty="0">
              <a:solidFill>
                <a:srgbClr val="993300"/>
              </a:solidFill>
              <a:effectLst>
                <a:outerShdw blurRad="50800" dist="50800" dir="5400000" algn="ctr" rotWithShape="0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68313" y="4292600"/>
            <a:ext cx="8208962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“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о знайте,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що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жодний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розпусник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або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нечистий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або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жадібний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до наживи,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котрий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є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ідолослужителем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не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має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спадщини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в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Царстві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Христа і Бога.</a:t>
            </a: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”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                                                                                                                             </a:t>
            </a:r>
            <a:r>
              <a:rPr lang="uk-UA" sz="1200" b="1" dirty="0" err="1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Ефесян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 5:5</a:t>
            </a:r>
            <a:endParaRPr lang="es-ES" sz="1200" b="1" dirty="0">
              <a:solidFill>
                <a:srgbClr val="993300"/>
              </a:solidFill>
              <a:effectLst>
                <a:outerShdw blurRad="50800" dist="50800" dir="5400000" algn="ctr" rotWithShape="0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uk-UA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uk-UA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66725" y="5300663"/>
            <a:ext cx="82804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“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Пильнуйте миру з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усіма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людьми та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святості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без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якої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ніхто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не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побачить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Господа</a:t>
            </a: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”</a:t>
            </a: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                                                                           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</a:rPr>
              <a:t>Євреїв 12:14</a:t>
            </a:r>
            <a:endParaRPr lang="es-ES" sz="1200" b="1" dirty="0">
              <a:solidFill>
                <a:srgbClr val="993300"/>
              </a:solidFill>
              <a:effectLst>
                <a:outerShdw blurRad="50800" dist="50800" dir="5400000" algn="ctr" rotWithShape="0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 </a:t>
            </a:r>
            <a:endParaRPr lang="es-ES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78760" y="2996952"/>
            <a:ext cx="46634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1 </a:t>
            </a:r>
            <a:r>
              <a:rPr lang="uk-UA" sz="4000" b="1" dirty="0" err="1"/>
              <a:t>Коринтян</a:t>
            </a:r>
            <a:r>
              <a:rPr lang="uk-UA" sz="4000" b="1" dirty="0"/>
              <a:t> 6:9-10</a:t>
            </a:r>
            <a:endParaRPr lang="pt-BR" sz="4000" b="1" dirty="0"/>
          </a:p>
        </p:txBody>
      </p:sp>
      <p:sp>
        <p:nvSpPr>
          <p:cNvPr id="12" name="11 Rectángulo"/>
          <p:cNvSpPr/>
          <p:nvPr/>
        </p:nvSpPr>
        <p:spPr>
          <a:xfrm>
            <a:off x="395536" y="4305290"/>
            <a:ext cx="30261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 err="1"/>
              <a:t>Ефесян</a:t>
            </a:r>
            <a:r>
              <a:rPr lang="uk-UA" sz="4000" b="1" dirty="0"/>
              <a:t> 5:5</a:t>
            </a:r>
            <a:endParaRPr lang="es-ES" sz="4000" b="1" dirty="0"/>
          </a:p>
        </p:txBody>
      </p:sp>
      <p:sp>
        <p:nvSpPr>
          <p:cNvPr id="13" name="12 Rectángulo"/>
          <p:cNvSpPr/>
          <p:nvPr/>
        </p:nvSpPr>
        <p:spPr>
          <a:xfrm>
            <a:off x="395536" y="5157192"/>
            <a:ext cx="33794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Євреїв 12:14</a:t>
            </a:r>
            <a:endParaRPr lang="es-ES" sz="40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0" grpId="0"/>
      <p:bldP spid="10" grpId="1"/>
      <p:bldP spid="12" grpId="0"/>
      <p:bldP spid="12" grpId="1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1" name="Picture 9" descr="homb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1205"/>
            <a:ext cx="9144000" cy="685800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000" b="1" dirty="0" err="1">
                <a:solidFill>
                  <a:srgbClr val="993300"/>
                </a:solidFill>
              </a:rPr>
              <a:t>Біблійне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вчення</a:t>
            </a:r>
            <a:r>
              <a:rPr lang="ru-RU" sz="4000" b="1" dirty="0">
                <a:solidFill>
                  <a:srgbClr val="993300"/>
                </a:solidFill>
              </a:rPr>
              <a:t> про </a:t>
            </a:r>
            <a:r>
              <a:rPr lang="ru-RU" sz="4000" b="1" dirty="0" err="1">
                <a:solidFill>
                  <a:srgbClr val="993300"/>
                </a:solidFill>
              </a:rPr>
              <a:t>вселенське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спасіння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людини</a:t>
            </a:r>
            <a:endParaRPr lang="es-ES" sz="4000" b="1" dirty="0">
              <a:solidFill>
                <a:srgbClr val="993300"/>
              </a:solidFill>
            </a:endParaRPr>
          </a:p>
        </p:txBody>
      </p:sp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539750" y="1700213"/>
            <a:ext cx="8064500" cy="541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ГРІШНИК БУДЕ ПОКАРАНИЙ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66725" y="2708275"/>
            <a:ext cx="82089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А беззаконнику горе,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він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отримає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відплату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за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ділами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своїх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рук.        </a:t>
            </a: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                                                                                                              </a:t>
            </a:r>
          </a:p>
          <a:p>
            <a:pPr>
              <a:spcBef>
                <a:spcPct val="50000"/>
              </a:spcBef>
            </a:pPr>
            <a:r>
              <a:rPr lang="uk-UA" sz="12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                                                                                                                                                                            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Ісаї 3</a:t>
            </a:r>
            <a:r>
              <a:rPr lang="en-US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:</a:t>
            </a: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11</a:t>
            </a:r>
            <a:endParaRPr lang="es-ES" sz="1200" b="1" dirty="0">
              <a:solidFill>
                <a:srgbClr val="993300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66725" y="3933825"/>
            <a:ext cx="82089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“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Господь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охороняє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тих,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котрі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Його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люблять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а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всіх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нечестивих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знищить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</a:t>
            </a:r>
            <a:r>
              <a:rPr lang="uk-UA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</a:t>
            </a: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Псалом</a:t>
            </a:r>
            <a:r>
              <a:rPr lang="es-ES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145: 20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66725" y="5084763"/>
            <a:ext cx="82089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“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Беззаконники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всі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разом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будуть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знищені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–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майбутнього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в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нечестивих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немає</a:t>
            </a:r>
            <a:r>
              <a:rPr lang="ru-RU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..</a:t>
            </a:r>
            <a:r>
              <a:rPr lang="es-E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Псалом</a:t>
            </a:r>
            <a:r>
              <a:rPr lang="es-ES" sz="1200" b="1" dirty="0">
                <a:solidFill>
                  <a:srgbClr val="9933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37: 38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62474" y="2507905"/>
            <a:ext cx="23459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Ісая 3:11</a:t>
            </a:r>
            <a:endParaRPr lang="es-ES" sz="4000" b="1" dirty="0"/>
          </a:p>
        </p:txBody>
      </p:sp>
      <p:sp>
        <p:nvSpPr>
          <p:cNvPr id="11" name="10 Rectángulo"/>
          <p:cNvSpPr/>
          <p:nvPr/>
        </p:nvSpPr>
        <p:spPr>
          <a:xfrm>
            <a:off x="562474" y="3898850"/>
            <a:ext cx="40182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Псалом</a:t>
            </a:r>
            <a:r>
              <a:rPr lang="es-ES" sz="4000" b="1" dirty="0"/>
              <a:t> 14</a:t>
            </a:r>
            <a:r>
              <a:rPr lang="uk-UA" sz="4000" b="1" dirty="0"/>
              <a:t>5</a:t>
            </a:r>
            <a:r>
              <a:rPr lang="es-ES" sz="4000" b="1" dirty="0"/>
              <a:t>: 20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562474" y="5075089"/>
            <a:ext cx="37329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Псалом </a:t>
            </a:r>
            <a:r>
              <a:rPr lang="es-ES" sz="4000" b="1" dirty="0"/>
              <a:t>3</a:t>
            </a:r>
            <a:r>
              <a:rPr lang="uk-UA" sz="4000" b="1" dirty="0"/>
              <a:t>7</a:t>
            </a:r>
            <a:r>
              <a:rPr lang="es-ES" sz="4000" b="1" dirty="0"/>
              <a:t>: 38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3" name="Picture 7" descr="homb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68313" y="620713"/>
            <a:ext cx="8280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“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Так само, як води потопу, так і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полум'я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великого дня проголосить Божий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вирок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про те,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що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нечестиві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невиліковні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 Вони не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схильні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підкорятися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божественній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владі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 Вони проявили свою волю в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бунті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; і коли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життя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закінчиться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буде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надто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пізно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спрямувати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потік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їхніх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думок у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протилежному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напрямку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надто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пізно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повернутися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від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гріха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до послуху,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від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ненависті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до </a:t>
            </a:r>
            <a:r>
              <a:rPr lang="ru-RU" sz="24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любові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</a:t>
            </a:r>
          </a:p>
          <a:p>
            <a:pPr>
              <a:spcBef>
                <a:spcPct val="50000"/>
              </a:spcBef>
            </a:pPr>
            <a:endParaRPr lang="ru-RU" sz="2400" b="1" dirty="0">
              <a:solidFill>
                <a:srgbClr val="FFFF00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ru-RU" sz="16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                                                                      </a:t>
            </a:r>
            <a:r>
              <a:rPr lang="ru-RU" sz="16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Еллен</a:t>
            </a:r>
            <a:r>
              <a:rPr lang="ru-RU" sz="16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Г. Уайт, Велика </a:t>
            </a:r>
            <a:r>
              <a:rPr lang="ru-RU" sz="1600" b="1" dirty="0" err="1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боротьба</a:t>
            </a:r>
            <a:r>
              <a:rPr lang="ru-RU" sz="1600" b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с. 598</a:t>
            </a:r>
            <a:endParaRPr lang="es-ES" sz="1600" b="1" dirty="0">
              <a:solidFill>
                <a:srgbClr val="FFFF00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611188" y="4941888"/>
            <a:ext cx="7993062" cy="1438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Коли ж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нечестиві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отримають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своє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покарання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?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1" name="Picture 11" descr="lig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036050" cy="1143000"/>
          </a:xfrm>
        </p:spPr>
        <p:txBody>
          <a:bodyPr/>
          <a:lstStyle/>
          <a:p>
            <a:r>
              <a:rPr lang="ru-RU" sz="4000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Усі</a:t>
            </a: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воскреснуть, і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праведні</a:t>
            </a: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і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неправедні</a:t>
            </a: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</a:t>
            </a:r>
            <a:endParaRPr lang="es-ES" sz="40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843213" y="1916113"/>
            <a:ext cx="63007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“</a:t>
            </a:r>
            <a:r>
              <a:rPr lang="ru-RU" b="1"/>
              <a:t>І маю в Бозі надію на те, чого вони й самі очікують: що має бути воскресіння [мертвих] – праведних і неправедних.</a:t>
            </a:r>
            <a:r>
              <a:rPr lang="es-ES" b="1"/>
              <a:t>”</a:t>
            </a:r>
            <a:endParaRPr lang="es-ES" b="1" dirty="0"/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Дії</a:t>
            </a:r>
            <a:r>
              <a:rPr lang="es-E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24: 15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841625" y="3211513"/>
            <a:ext cx="63023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“</a:t>
            </a:r>
            <a:r>
              <a:rPr lang="ru-RU" b="1" dirty="0"/>
              <a:t>Як в </a:t>
            </a:r>
            <a:r>
              <a:rPr lang="ru-RU" b="1" dirty="0" err="1"/>
              <a:t>Адамі</a:t>
            </a:r>
            <a:r>
              <a:rPr lang="ru-RU" b="1" dirty="0"/>
              <a:t> </a:t>
            </a:r>
            <a:r>
              <a:rPr lang="ru-RU" b="1" dirty="0" err="1"/>
              <a:t>всі</a:t>
            </a:r>
            <a:r>
              <a:rPr lang="ru-RU" b="1" dirty="0"/>
              <a:t> </a:t>
            </a:r>
            <a:r>
              <a:rPr lang="ru-RU" b="1" dirty="0" err="1"/>
              <a:t>помирають</a:t>
            </a:r>
            <a:r>
              <a:rPr lang="ru-RU" b="1" dirty="0"/>
              <a:t>, так у </a:t>
            </a:r>
            <a:r>
              <a:rPr lang="ru-RU" b="1" dirty="0" err="1"/>
              <a:t>Христі</a:t>
            </a:r>
            <a:r>
              <a:rPr lang="ru-RU" b="1" dirty="0"/>
              <a:t> </a:t>
            </a:r>
            <a:r>
              <a:rPr lang="ru-RU" b="1" dirty="0" err="1"/>
              <a:t>всі</a:t>
            </a:r>
            <a:r>
              <a:rPr lang="ru-RU" b="1" dirty="0"/>
              <a:t> </a:t>
            </a:r>
            <a:r>
              <a:rPr lang="ru-RU" b="1" dirty="0" err="1"/>
              <a:t>оживуть</a:t>
            </a:r>
            <a:r>
              <a:rPr lang="ru-RU" b="1" dirty="0"/>
              <a:t>.</a:t>
            </a:r>
          </a:p>
          <a:p>
            <a:pPr>
              <a:spcBef>
                <a:spcPct val="50000"/>
              </a:spcBef>
            </a:pPr>
            <a:r>
              <a:rPr lang="ru-RU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                                                         </a:t>
            </a:r>
            <a:r>
              <a:rPr lang="uk-UA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</a:t>
            </a:r>
            <a:r>
              <a:rPr lang="uk-UA" sz="12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Коринтян</a:t>
            </a:r>
            <a:r>
              <a:rPr lang="es-E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15: 22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843213" y="4651375"/>
            <a:ext cx="63007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“</a:t>
            </a:r>
            <a:r>
              <a:rPr lang="ru-RU" b="1" dirty="0"/>
              <a:t>Не </a:t>
            </a:r>
            <a:r>
              <a:rPr lang="ru-RU" b="1" dirty="0" err="1"/>
              <a:t>дивуйтеся</a:t>
            </a:r>
            <a:r>
              <a:rPr lang="ru-RU" b="1" dirty="0"/>
              <a:t> </a:t>
            </a:r>
            <a:r>
              <a:rPr lang="ru-RU" b="1" dirty="0" err="1"/>
              <a:t>цьому</a:t>
            </a:r>
            <a:r>
              <a:rPr lang="ru-RU" b="1" dirty="0"/>
              <a:t>, </a:t>
            </a:r>
            <a:r>
              <a:rPr lang="ru-RU" b="1" dirty="0" err="1"/>
              <a:t>бо</a:t>
            </a:r>
            <a:r>
              <a:rPr lang="ru-RU" b="1" dirty="0"/>
              <a:t> </a:t>
            </a:r>
            <a:r>
              <a:rPr lang="ru-RU" b="1" dirty="0" err="1"/>
              <a:t>надходить</a:t>
            </a:r>
            <a:r>
              <a:rPr lang="ru-RU" b="1" dirty="0"/>
              <a:t> час, коли </a:t>
            </a:r>
            <a:r>
              <a:rPr lang="ru-RU" b="1" dirty="0" err="1"/>
              <a:t>всі</a:t>
            </a:r>
            <a:r>
              <a:rPr lang="ru-RU" b="1" dirty="0"/>
              <a:t>, </a:t>
            </a:r>
            <a:r>
              <a:rPr lang="ru-RU" b="1" dirty="0" err="1"/>
              <a:t>хто</a:t>
            </a:r>
            <a:r>
              <a:rPr lang="ru-RU" b="1" dirty="0"/>
              <a:t> в могилах, </a:t>
            </a:r>
            <a:r>
              <a:rPr lang="ru-RU" b="1" dirty="0" err="1"/>
              <a:t>почують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голос;  і </a:t>
            </a:r>
            <a:r>
              <a:rPr lang="ru-RU" b="1" dirty="0" err="1"/>
              <a:t>вийдуть</a:t>
            </a:r>
            <a:r>
              <a:rPr lang="ru-RU" b="1" dirty="0"/>
              <a:t> </a:t>
            </a:r>
            <a:r>
              <a:rPr lang="ru-RU" b="1" dirty="0" err="1"/>
              <a:t>ті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робили добро, у </a:t>
            </a:r>
            <a:r>
              <a:rPr lang="ru-RU" b="1" dirty="0" err="1"/>
              <a:t>воскресіння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, а </a:t>
            </a:r>
            <a:r>
              <a:rPr lang="ru-RU" b="1" dirty="0" err="1"/>
              <a:t>ті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робили зло, — у </a:t>
            </a:r>
            <a:r>
              <a:rPr lang="ru-RU" b="1" dirty="0" err="1"/>
              <a:t>воскресіння</a:t>
            </a:r>
            <a:r>
              <a:rPr lang="ru-RU" b="1" dirty="0"/>
              <a:t> суду.</a:t>
            </a:r>
            <a:r>
              <a:rPr lang="es-ES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Івана</a:t>
            </a:r>
            <a:r>
              <a:rPr lang="es-E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5: 28-29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915816" y="1988840"/>
            <a:ext cx="22926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Дії 24:15</a:t>
            </a:r>
            <a:endParaRPr lang="es-ES" sz="4000" b="1" dirty="0"/>
          </a:p>
        </p:txBody>
      </p:sp>
      <p:sp>
        <p:nvSpPr>
          <p:cNvPr id="10" name="9 Rectángulo"/>
          <p:cNvSpPr/>
          <p:nvPr/>
        </p:nvSpPr>
        <p:spPr>
          <a:xfrm>
            <a:off x="2915816" y="3284984"/>
            <a:ext cx="44919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1 </a:t>
            </a:r>
            <a:r>
              <a:rPr lang="uk-UA" sz="4000" b="1" dirty="0" err="1"/>
              <a:t>Коринтян</a:t>
            </a:r>
            <a:r>
              <a:rPr lang="uk-UA" sz="4000" b="1" dirty="0"/>
              <a:t> 15:22</a:t>
            </a:r>
            <a:endParaRPr lang="pt-BR" sz="4000" b="1" dirty="0"/>
          </a:p>
        </p:txBody>
      </p:sp>
      <p:sp>
        <p:nvSpPr>
          <p:cNvPr id="11" name="10 Rectángulo"/>
          <p:cNvSpPr/>
          <p:nvPr/>
        </p:nvSpPr>
        <p:spPr>
          <a:xfrm>
            <a:off x="2915816" y="4725144"/>
            <a:ext cx="34288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Івана 5:28-29</a:t>
            </a:r>
            <a:endParaRPr lang="es-ES" sz="40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3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 descr="lig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2987675" y="333375"/>
            <a:ext cx="5976938" cy="597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Якщо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всі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воскреснуть,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що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станеться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з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тими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,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хто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воскресне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,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але не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зможе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потрапити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до раю?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5" name="Picture 9" descr="fue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835150" y="3644900"/>
            <a:ext cx="730885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solidFill>
                  <a:schemeClr val="bg1"/>
                </a:solidFill>
              </a:rPr>
              <a:t>“</a:t>
            </a:r>
            <a:r>
              <a:rPr lang="ru-RU" sz="2400" b="1" dirty="0">
                <a:solidFill>
                  <a:schemeClr val="bg1"/>
                </a:solidFill>
              </a:rPr>
              <a:t>Блаженний і </a:t>
            </a:r>
            <a:r>
              <a:rPr lang="ru-RU" sz="2400" b="1" dirty="0" err="1">
                <a:solidFill>
                  <a:schemeClr val="bg1"/>
                </a:solidFill>
              </a:rPr>
              <a:t>святий</a:t>
            </a:r>
            <a:r>
              <a:rPr lang="ru-RU" sz="2400" b="1" dirty="0">
                <a:solidFill>
                  <a:schemeClr val="bg1"/>
                </a:solidFill>
              </a:rPr>
              <a:t> той, </a:t>
            </a:r>
            <a:r>
              <a:rPr lang="ru-RU" sz="2400" b="1" dirty="0" err="1">
                <a:solidFill>
                  <a:schemeClr val="bg1"/>
                </a:solidFill>
              </a:rPr>
              <a:t>хто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має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частку</a:t>
            </a:r>
            <a:r>
              <a:rPr lang="ru-RU" sz="2400" b="1" dirty="0">
                <a:solidFill>
                  <a:schemeClr val="bg1"/>
                </a:solidFill>
              </a:rPr>
              <a:t> в </a:t>
            </a:r>
            <a:r>
              <a:rPr lang="ru-RU" sz="2400" b="1" dirty="0" err="1">
                <a:solidFill>
                  <a:schemeClr val="bg1"/>
                </a:solidFill>
              </a:rPr>
              <a:t>першому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воскресінні</a:t>
            </a:r>
            <a:r>
              <a:rPr lang="ru-RU" sz="2400" b="1" dirty="0">
                <a:solidFill>
                  <a:schemeClr val="bg1"/>
                </a:solidFill>
              </a:rPr>
              <a:t>. Над ними друга смерть не </a:t>
            </a:r>
            <a:r>
              <a:rPr lang="ru-RU" sz="2400" b="1" dirty="0" err="1">
                <a:solidFill>
                  <a:schemeClr val="bg1"/>
                </a:solidFill>
              </a:rPr>
              <a:t>матиме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влади</a:t>
            </a:r>
            <a:r>
              <a:rPr lang="ru-RU" sz="2400" b="1" dirty="0">
                <a:solidFill>
                  <a:schemeClr val="bg1"/>
                </a:solidFill>
              </a:rPr>
              <a:t>, але вони </a:t>
            </a:r>
            <a:r>
              <a:rPr lang="ru-RU" sz="2400" b="1" dirty="0" err="1">
                <a:solidFill>
                  <a:schemeClr val="bg1"/>
                </a:solidFill>
              </a:rPr>
              <a:t>будуть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священиками</a:t>
            </a:r>
            <a:r>
              <a:rPr lang="ru-RU" sz="2400" b="1" dirty="0">
                <a:solidFill>
                  <a:schemeClr val="bg1"/>
                </a:solidFill>
              </a:rPr>
              <a:t> Бога і Христа; і </a:t>
            </a:r>
            <a:r>
              <a:rPr lang="ru-RU" sz="2400" b="1" dirty="0" err="1">
                <a:solidFill>
                  <a:schemeClr val="bg1"/>
                </a:solidFill>
              </a:rPr>
              <a:t>будуть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царювати</a:t>
            </a:r>
            <a:r>
              <a:rPr lang="ru-RU" sz="2400" b="1" dirty="0">
                <a:solidFill>
                  <a:schemeClr val="bg1"/>
                </a:solidFill>
              </a:rPr>
              <a:t> з Ним </a:t>
            </a:r>
            <a:r>
              <a:rPr lang="ru-RU" sz="2400" b="1" dirty="0" err="1">
                <a:solidFill>
                  <a:schemeClr val="bg1"/>
                </a:solidFill>
              </a:rPr>
              <a:t>тисячу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років</a:t>
            </a:r>
            <a:r>
              <a:rPr lang="ru-RU" sz="2400" b="1" dirty="0">
                <a:solidFill>
                  <a:schemeClr val="bg1"/>
                </a:solidFill>
              </a:rPr>
              <a:t>.</a:t>
            </a:r>
            <a:r>
              <a:rPr lang="es-ES" sz="2400" b="1" dirty="0">
                <a:solidFill>
                  <a:schemeClr val="bg1"/>
                </a:solidFill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chemeClr val="bg1"/>
                </a:solidFill>
              </a:rPr>
              <a:t>Об’явлення</a:t>
            </a:r>
            <a:r>
              <a:rPr lang="es-ES" sz="1200" b="1" dirty="0">
                <a:solidFill>
                  <a:schemeClr val="bg1"/>
                </a:solidFill>
              </a:rPr>
              <a:t>, 20: 6</a:t>
            </a:r>
          </a:p>
        </p:txBody>
      </p:sp>
      <p:sp>
        <p:nvSpPr>
          <p:cNvPr id="24584" name="WordArt 8"/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7200900" cy="273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За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воскресінням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нечестивих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настає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друга смерть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055731" y="3933056"/>
            <a:ext cx="43245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>
                <a:solidFill>
                  <a:schemeClr val="bg1"/>
                </a:solidFill>
              </a:rPr>
              <a:t>Об'явлення 20:6</a:t>
            </a:r>
            <a:endParaRPr lang="es-ES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nimBg="1"/>
      <p:bldP spid="7" grpId="0"/>
      <p:bldP spid="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fue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619250" y="1628775"/>
            <a:ext cx="7416800" cy="915988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</a:rPr>
              <a:t>“</a:t>
            </a:r>
            <a:r>
              <a:rPr lang="ru-RU" b="1" dirty="0">
                <a:solidFill>
                  <a:schemeClr val="bg1"/>
                </a:solidFill>
              </a:rPr>
              <a:t>Ще </a:t>
            </a:r>
            <a:r>
              <a:rPr lang="ru-RU" b="1" dirty="0" err="1">
                <a:solidFill>
                  <a:schemeClr val="bg1"/>
                </a:solidFill>
              </a:rPr>
              <a:t>недовго</a:t>
            </a:r>
            <a:r>
              <a:rPr lang="ru-RU" b="1" dirty="0">
                <a:solidFill>
                  <a:schemeClr val="bg1"/>
                </a:solidFill>
              </a:rPr>
              <a:t>, і не стане нечестивого; </a:t>
            </a:r>
            <a:r>
              <a:rPr lang="ru-RU" b="1" dirty="0" err="1">
                <a:solidFill>
                  <a:schemeClr val="bg1"/>
                </a:solidFill>
              </a:rPr>
              <a:t>поглянемо</a:t>
            </a:r>
            <a:r>
              <a:rPr lang="ru-RU" b="1" dirty="0">
                <a:solidFill>
                  <a:schemeClr val="bg1"/>
                </a:solidFill>
              </a:rPr>
              <a:t> на </a:t>
            </a:r>
            <a:r>
              <a:rPr lang="ru-RU" b="1" dirty="0" err="1">
                <a:solidFill>
                  <a:schemeClr val="bg1"/>
                </a:solidFill>
              </a:rPr>
              <a:t>його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місце</a:t>
            </a:r>
            <a:r>
              <a:rPr lang="ru-RU" b="1" dirty="0">
                <a:solidFill>
                  <a:schemeClr val="bg1"/>
                </a:solidFill>
              </a:rPr>
              <a:t>, а </a:t>
            </a:r>
            <a:r>
              <a:rPr lang="ru-RU" b="1" dirty="0" err="1">
                <a:solidFill>
                  <a:schemeClr val="bg1"/>
                </a:solidFill>
              </a:rPr>
              <a:t>його</a:t>
            </a:r>
            <a:r>
              <a:rPr lang="ru-RU" b="1" dirty="0">
                <a:solidFill>
                  <a:schemeClr val="bg1"/>
                </a:solidFill>
              </a:rPr>
              <a:t> там не буде..</a:t>
            </a:r>
            <a:r>
              <a:rPr lang="es-ES" b="1" dirty="0">
                <a:solidFill>
                  <a:schemeClr val="bg1"/>
                </a:solidFill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chemeClr val="bg1"/>
                </a:solidFill>
              </a:rPr>
              <a:t>Псалом</a:t>
            </a:r>
            <a:r>
              <a:rPr lang="es-ES" sz="1200" b="1" dirty="0">
                <a:solidFill>
                  <a:schemeClr val="bg1"/>
                </a:solidFill>
              </a:rPr>
              <a:t> 3</a:t>
            </a:r>
            <a:r>
              <a:rPr lang="uk-UA" sz="1200" b="1" dirty="0">
                <a:solidFill>
                  <a:schemeClr val="bg1"/>
                </a:solidFill>
              </a:rPr>
              <a:t>7</a:t>
            </a:r>
            <a:r>
              <a:rPr lang="es-ES" sz="1200" b="1" dirty="0">
                <a:solidFill>
                  <a:schemeClr val="bg1"/>
                </a:solidFill>
              </a:rPr>
              <a:t>: 10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643438" y="5734050"/>
            <a:ext cx="4392612" cy="671513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b="1" dirty="0">
                <a:solidFill>
                  <a:schemeClr val="bg1"/>
                </a:solidFill>
              </a:rPr>
              <a:t>“</a:t>
            </a:r>
            <a:r>
              <a:rPr lang="ru-RU" sz="2000" b="1" dirty="0">
                <a:solidFill>
                  <a:schemeClr val="bg1"/>
                </a:solidFill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</a:rPr>
              <a:t>такі</a:t>
            </a:r>
            <a:r>
              <a:rPr lang="ru-RU" sz="2000" b="1" dirty="0">
                <a:solidFill>
                  <a:schemeClr val="bg1"/>
                </a:solidFill>
              </a:rPr>
              <a:t>, </a:t>
            </a:r>
            <a:r>
              <a:rPr lang="ru-RU" sz="2000" b="1" dirty="0" err="1">
                <a:solidFill>
                  <a:schemeClr val="bg1"/>
                </a:solidFill>
              </a:rPr>
              <a:t>котрих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ніколи</a:t>
            </a:r>
            <a:r>
              <a:rPr lang="ru-RU" sz="2000" b="1" dirty="0">
                <a:solidFill>
                  <a:schemeClr val="bg1"/>
                </a:solidFill>
              </a:rPr>
              <a:t> не </a:t>
            </a:r>
            <a:r>
              <a:rPr lang="ru-RU" sz="2000" b="1" dirty="0" err="1">
                <a:solidFill>
                  <a:schemeClr val="bg1"/>
                </a:solidFill>
              </a:rPr>
              <a:t>було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  <a:r>
              <a:rPr lang="es-ES" sz="2000" b="1" dirty="0">
                <a:solidFill>
                  <a:schemeClr val="bg1"/>
                </a:solidFill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 err="1">
                <a:solidFill>
                  <a:schemeClr val="bg1"/>
                </a:solidFill>
              </a:rPr>
              <a:t>Авдія</a:t>
            </a:r>
            <a:r>
              <a:rPr lang="es-ES" sz="1200" b="1" dirty="0">
                <a:solidFill>
                  <a:schemeClr val="bg1"/>
                </a:solidFill>
              </a:rPr>
              <a:t>, 16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908175" y="3141663"/>
            <a:ext cx="7127875" cy="1200329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bg1"/>
                </a:solidFill>
              </a:rPr>
              <a:t>“</a:t>
            </a:r>
            <a:r>
              <a:rPr lang="ru-RU" b="1" dirty="0">
                <a:solidFill>
                  <a:schemeClr val="bg1"/>
                </a:solidFill>
              </a:rPr>
              <a:t>Ти </a:t>
            </a:r>
            <a:r>
              <a:rPr lang="ru-RU" b="1" dirty="0" err="1">
                <a:solidFill>
                  <a:schemeClr val="bg1"/>
                </a:solidFill>
              </a:rPr>
              <a:t>докорив</a:t>
            </a:r>
            <a:r>
              <a:rPr lang="ru-RU" b="1" dirty="0">
                <a:solidFill>
                  <a:schemeClr val="bg1"/>
                </a:solidFill>
              </a:rPr>
              <a:t> народам і </a:t>
            </a:r>
            <a:r>
              <a:rPr lang="ru-RU" b="1" dirty="0" err="1">
                <a:solidFill>
                  <a:schemeClr val="bg1"/>
                </a:solidFill>
              </a:rPr>
              <a:t>знищив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нечестивих</a:t>
            </a:r>
            <a:r>
              <a:rPr lang="ru-RU" b="1" dirty="0">
                <a:solidFill>
                  <a:schemeClr val="bg1"/>
                </a:solidFill>
              </a:rPr>
              <a:t>. Ти стер </a:t>
            </a:r>
            <a:r>
              <a:rPr lang="ru-RU" b="1" dirty="0" err="1">
                <a:solidFill>
                  <a:schemeClr val="bg1"/>
                </a:solidFill>
              </a:rPr>
              <a:t>їхнє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ім’я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навіки-віків</a:t>
            </a:r>
            <a:r>
              <a:rPr lang="ru-RU" b="1" dirty="0">
                <a:solidFill>
                  <a:schemeClr val="bg1"/>
                </a:solidFill>
              </a:rPr>
              <a:t>, – вороги </a:t>
            </a:r>
            <a:r>
              <a:rPr lang="ru-RU" b="1" dirty="0" err="1">
                <a:solidFill>
                  <a:schemeClr val="bg1"/>
                </a:solidFill>
              </a:rPr>
              <a:t>зазнали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повної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поразки</a:t>
            </a:r>
            <a:r>
              <a:rPr lang="ru-RU" b="1" dirty="0">
                <a:solidFill>
                  <a:schemeClr val="bg1"/>
                </a:solidFill>
              </a:rPr>
              <a:t>, – </a:t>
            </a:r>
            <a:r>
              <a:rPr lang="ru-RU" b="1" dirty="0" err="1">
                <a:solidFill>
                  <a:schemeClr val="bg1"/>
                </a:solidFill>
              </a:rPr>
              <a:t>їхні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руїни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вічні</a:t>
            </a:r>
            <a:r>
              <a:rPr lang="ru-RU" b="1" dirty="0">
                <a:solidFill>
                  <a:schemeClr val="bg1"/>
                </a:solidFill>
              </a:rPr>
              <a:t>. Ти </a:t>
            </a:r>
            <a:r>
              <a:rPr lang="ru-RU" b="1" dirty="0" err="1">
                <a:solidFill>
                  <a:schemeClr val="bg1"/>
                </a:solidFill>
              </a:rPr>
              <a:t>знищив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міста</a:t>
            </a:r>
            <a:r>
              <a:rPr lang="ru-RU" b="1" dirty="0">
                <a:solidFill>
                  <a:schemeClr val="bg1"/>
                </a:solidFill>
              </a:rPr>
              <a:t>, і </a:t>
            </a:r>
            <a:r>
              <a:rPr lang="ru-RU" b="1" dirty="0" err="1">
                <a:solidFill>
                  <a:schemeClr val="bg1"/>
                </a:solidFill>
              </a:rPr>
              <a:t>щезла</a:t>
            </a:r>
            <a:r>
              <a:rPr lang="ru-RU" b="1" dirty="0">
                <a:solidFill>
                  <a:schemeClr val="bg1"/>
                </a:solidFill>
              </a:rPr>
              <a:t> про них </a:t>
            </a:r>
            <a:r>
              <a:rPr lang="ru-RU" b="1" dirty="0" err="1">
                <a:solidFill>
                  <a:schemeClr val="bg1"/>
                </a:solidFill>
              </a:rPr>
              <a:t>пам’ять</a:t>
            </a:r>
            <a:r>
              <a:rPr lang="ru-RU" b="1" dirty="0">
                <a:solidFill>
                  <a:schemeClr val="bg1"/>
                </a:solidFill>
              </a:rPr>
              <a:t>..</a:t>
            </a:r>
            <a:r>
              <a:rPr lang="es-ES" b="1" dirty="0">
                <a:solidFill>
                  <a:schemeClr val="bg1"/>
                </a:solidFill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>
                <a:solidFill>
                  <a:schemeClr val="bg1"/>
                </a:solidFill>
              </a:rPr>
              <a:t>Псалом</a:t>
            </a:r>
            <a:r>
              <a:rPr lang="es-ES" sz="1200" b="1" dirty="0">
                <a:solidFill>
                  <a:schemeClr val="bg1"/>
                </a:solidFill>
              </a:rPr>
              <a:t> 9: </a:t>
            </a:r>
            <a:r>
              <a:rPr lang="uk-UA" sz="1200" b="1" dirty="0">
                <a:solidFill>
                  <a:schemeClr val="bg1"/>
                </a:solidFill>
              </a:rPr>
              <a:t>6</a:t>
            </a:r>
            <a:r>
              <a:rPr lang="es-ES" sz="1200" b="1" dirty="0">
                <a:solidFill>
                  <a:schemeClr val="bg1"/>
                </a:solidFill>
              </a:rPr>
              <a:t>-</a:t>
            </a:r>
            <a:r>
              <a:rPr lang="uk-UA" sz="1200" b="1" dirty="0">
                <a:solidFill>
                  <a:schemeClr val="bg1"/>
                </a:solidFill>
              </a:rPr>
              <a:t>7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107504" y="188913"/>
            <a:ext cx="8857109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Друга смерть не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означає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вічних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страждань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623028" y="1575790"/>
            <a:ext cx="35902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>
                <a:solidFill>
                  <a:schemeClr val="bg1"/>
                </a:solidFill>
              </a:rPr>
              <a:t>Псалом 37:10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620871" y="3195965"/>
            <a:ext cx="34764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>
                <a:solidFill>
                  <a:schemeClr val="bg1"/>
                </a:solidFill>
              </a:rPr>
              <a:t>Псалом 9:6-7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885719" y="5601434"/>
            <a:ext cx="24945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 err="1">
                <a:solidFill>
                  <a:schemeClr val="bg1"/>
                </a:solidFill>
              </a:rPr>
              <a:t>Авдія</a:t>
            </a:r>
            <a:r>
              <a:rPr lang="uk-UA" sz="4000" b="1" dirty="0">
                <a:solidFill>
                  <a:schemeClr val="bg1"/>
                </a:solidFill>
              </a:rPr>
              <a:t>, 16</a:t>
            </a:r>
            <a:endParaRPr lang="es-ES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500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6" descr="palab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72338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465137"/>
            <a:ext cx="8362950" cy="1143000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УСІ, ХТО ЗАЛИШИТЬСЯ НА НЕБІ, ПРОСЛАВЛЯТИМУТЬ БОГА</a:t>
            </a:r>
            <a:endParaRPr lang="es-ES" sz="40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95288" y="2276475"/>
            <a:ext cx="8064500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 чув я, як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кожне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творіння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яке на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небі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й на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землі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під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землею і на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морі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й усе те,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що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 них, говорило: Тому,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Хто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сидить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на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престолі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й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Агнцеві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благословення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честь, слава і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влада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навіки‑віків</a:t>
            </a:r>
            <a:r>
              <a:rPr lang="ru-RU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r>
              <a:rPr lang="es-E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4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Об’явлення</a:t>
            </a:r>
            <a:r>
              <a:rPr lang="es-ES" sz="14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5: 13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2" name="Picture 10" descr="alaban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73913"/>
          </a:xfrm>
          <a:prstGeom prst="rect">
            <a:avLst/>
          </a:prstGeom>
          <a:noFill/>
        </p:spPr>
      </p:pic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>
            <a:off x="827088" y="404813"/>
            <a:ext cx="7775575" cy="5724525"/>
          </a:xfrm>
          <a:prstGeom prst="rect">
            <a:avLst/>
          </a:prstGeom>
        </p:spPr>
        <p:txBody>
          <a:bodyPr wrap="none" fromWordArt="1">
            <a:prstTxWarp prst="textButtonPour">
              <a:avLst>
                <a:gd name="adj1" fmla="val 10707612"/>
                <a:gd name="adj2" fmla="val 77139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ЩО ВІДБУВАЄТЬСЯ МІЖ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СМЕРТЮ ТА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ВОСКРЕСІННЯМ</a:t>
            </a:r>
            <a:r>
              <a:rPr lang="es-E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bibli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106" name="Picture 10" descr="SerpientearboreaLi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0"/>
            <a:ext cx="5076825" cy="353695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11638" y="115888"/>
            <a:ext cx="4752975" cy="1143000"/>
          </a:xfrm>
        </p:spPr>
        <p:txBody>
          <a:bodyPr/>
          <a:lstStyle/>
          <a:p>
            <a:r>
              <a:rPr lang="uk-UA" sz="4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Брехня Сатани:</a:t>
            </a:r>
            <a:endParaRPr lang="es-ES" sz="4000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pic>
        <p:nvPicPr>
          <p:cNvPr id="4108" name="Picture 12" descr="MPj020168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48063"/>
            <a:ext cx="5040313" cy="3309937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23850" y="3644900"/>
            <a:ext cx="475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uk-UA" sz="44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Правда:</a:t>
            </a:r>
            <a:endParaRPr lang="es-ES" sz="4400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4284663" y="1557338"/>
            <a:ext cx="460851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«Ти не помреш»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07505" y="5013325"/>
            <a:ext cx="4634358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«Ти порох і до пороху 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вернешся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»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7524750" y="2997200"/>
            <a:ext cx="1465263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Буття 3:4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3276600" y="6453188"/>
            <a:ext cx="1465263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Буття 3:19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067944" y="1484784"/>
            <a:ext cx="5076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Буття 3:4</a:t>
            </a:r>
            <a:endParaRPr lang="es-ES" sz="5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14" name="WordArt 8"/>
          <p:cNvSpPr>
            <a:spLocks noChangeArrowheads="1" noChangeShapeType="1" noTextEdit="1"/>
          </p:cNvSpPr>
          <p:nvPr/>
        </p:nvSpPr>
        <p:spPr bwMode="auto">
          <a:xfrm>
            <a:off x="0" y="5085184"/>
            <a:ext cx="5004048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Буття 3:19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1" grpId="0"/>
      <p:bldP spid="4100" grpId="0" animBg="1"/>
      <p:bldP spid="4102" grpId="0" animBg="1"/>
      <p:bldP spid="4103" grpId="0" animBg="1"/>
      <p:bldP spid="4104" grpId="0" animBg="1"/>
      <p:bldP spid="13" grpId="0"/>
      <p:bldP spid="13" grpId="1"/>
      <p:bldP spid="14" grpId="0" animBg="1"/>
      <p:bldP spid="1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4" name="Picture 10" descr="Paisaje de jap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588"/>
            <a:ext cx="9144000" cy="6859588"/>
          </a:xfrm>
          <a:prstGeom prst="rect">
            <a:avLst/>
          </a:prstGeom>
          <a:noFill/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79388" y="1125538"/>
            <a:ext cx="8856662" cy="1154162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Виходить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його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дух, і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він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повертається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 свою землю. </a:t>
            </a:r>
            <a:r>
              <a:rPr lang="ru-RU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Того ж дня </a:t>
            </a:r>
            <a:r>
              <a:rPr lang="ru-RU" sz="24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щезають</a:t>
            </a:r>
            <a:r>
              <a:rPr lang="ru-RU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усі</a:t>
            </a:r>
            <a:r>
              <a:rPr lang="ru-RU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його</a:t>
            </a:r>
            <a:r>
              <a:rPr lang="ru-RU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задуми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..</a:t>
            </a: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 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4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06374" y="2422922"/>
            <a:ext cx="8785225" cy="2862322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Адже живі знають, що помруть, а мертві </a:t>
            </a:r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знають нічого</a:t>
            </a: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і вже немає для них жодної частки, оскільки й пам’ять про них забувається.</a:t>
            </a:r>
          </a:p>
          <a:p>
            <a:pPr>
              <a:spcBef>
                <a:spcPct val="50000"/>
              </a:spcBef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І їхня любов, як і їхня ненависть та їхні ревнощі, – все минулося, і вже ніколи вони не братимуть участі ні в чому, що діється під сонцем..</a:t>
            </a: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6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Еклезіаст</a:t>
            </a:r>
            <a:r>
              <a:rPr lang="es-ES" sz="16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9: 5-6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79387" y="5399158"/>
            <a:ext cx="8785225" cy="1523494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Усе, що тільки зможеш чинити своїми руками, те в міру своїх сил роби, бо в могилі, куди ти підеш, </a:t>
            </a:r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немає ні праці, ні мислення, ні пізнання, ні мудрості</a:t>
            </a: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uk-UA" sz="14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клезіаст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9: 10</a:t>
            </a:r>
          </a:p>
        </p:txBody>
      </p:sp>
      <p:sp>
        <p:nvSpPr>
          <p:cNvPr id="36871" name="WordArt 7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86963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Що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Біблія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говорить про смерть?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989210" y="1268760"/>
            <a:ext cx="44478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</a:t>
            </a:r>
            <a:r>
              <a:rPr lang="es-ES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14</a:t>
            </a: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es-ES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4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989210" y="3091415"/>
            <a:ext cx="47125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Еклезіаст</a:t>
            </a: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9:5-6</a:t>
            </a:r>
            <a:endParaRPr lang="es-ES" sz="4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006041" y="5551161"/>
            <a:ext cx="46788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Еклезіаст</a:t>
            </a: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9: 10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8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400" decel="1000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68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400" decel="10000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400" decel="1000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decel="1000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400" decel="100000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400" decel="100000" fill="hold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decel="100000" fill="hold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00" decel="100000" fill="hold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allAtOnce" animBg="1"/>
      <p:bldP spid="36869" grpId="0" build="allAtOnce" animBg="1"/>
      <p:bldP spid="36870" grpId="0" uiExpand="1" build="allAtOnce" animBg="1"/>
      <p:bldP spid="36871" grpId="0" animBg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6" name="Picture 8" descr="Paisaje de jap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ru-RU" sz="4000" b="1" dirty="0" err="1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Ніхто</a:t>
            </a:r>
            <a:r>
              <a:rPr lang="ru-RU" sz="4000" b="1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 не славить Бога, коли </a:t>
            </a:r>
            <a:r>
              <a:rPr lang="ru-RU" sz="4000" b="1" dirty="0" err="1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він</a:t>
            </a:r>
            <a:r>
              <a:rPr lang="ru-RU" sz="4000" b="1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помирає</a:t>
            </a:r>
            <a:endParaRPr lang="es-ES" sz="4000" b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8642350" cy="2139047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Адже не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шеол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Тебе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прославлятиме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й не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мертві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хвалитимуть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Тебе, – не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котрі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сходять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у могилу,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покладатимуться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на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Твоє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милосердя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uk-UA" sz="14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сая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38: 18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245075" y="3716019"/>
            <a:ext cx="8642350" cy="1265237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Адже в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смерті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немає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пам’яті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п6о Тебе, і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хто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Тебе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прославлятиме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шеолі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?”</a:t>
            </a:r>
          </a:p>
          <a:p>
            <a:pPr algn="r">
              <a:spcBef>
                <a:spcPct val="50000"/>
              </a:spcBef>
            </a:pP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6: </a:t>
            </a: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es-ES" sz="14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65151" y="5135245"/>
            <a:ext cx="8569325" cy="1265237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мертві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прославлятимуть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Господа, не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що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сходять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у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місце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мовчання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11</a:t>
            </a: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s-ES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uk-UA" sz="1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  <a:endParaRPr lang="es-ES" sz="14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389850" y="1988840"/>
            <a:ext cx="3157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Ісая 38:18</a:t>
            </a:r>
            <a:endParaRPr lang="es-ES" sz="4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592779" y="3645024"/>
            <a:ext cx="35902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 6:5</a:t>
            </a:r>
            <a:endParaRPr lang="es-ES" sz="4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160731" y="5085184"/>
            <a:ext cx="45854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Псалом 115:17</a:t>
            </a:r>
            <a:endParaRPr lang="es-ES" sz="4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400" decel="1000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78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400" decel="100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 uiExpand="1" build="allAtOnce" animBg="1"/>
      <p:bldP spid="37894" grpId="0" uiExpand="1" build="allAtOnce" animBg="1"/>
      <p:bldP spid="37895" grpId="0" uiExpand="1" build="allAtOnce" animBg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0" name="Picture 6" descr="Paisaje de jap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</p:spPr>
      </p:pic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755650" y="836613"/>
            <a:ext cx="7777163" cy="10080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СПРАВА ЦАРЯ ДАВИДА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684213" y="2565400"/>
            <a:ext cx="7632700" cy="4154984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Мужі‑брати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Потрібно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сміливо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сказати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вам про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патріарха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Давида, </a:t>
            </a:r>
            <a:r>
              <a:rPr lang="ru-RU" sz="4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який</a:t>
            </a:r>
            <a:r>
              <a:rPr lang="ru-R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помер і </a:t>
            </a:r>
            <a:r>
              <a:rPr lang="ru-RU" sz="4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був</a:t>
            </a:r>
            <a:r>
              <a:rPr lang="ru-R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похований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і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його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гріб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у нас аж </a:t>
            </a:r>
            <a:r>
              <a:rPr lang="ru-RU" sz="4000" b="1" dirty="0" err="1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дотепер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s-ES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</a:t>
            </a:r>
            <a:r>
              <a:rPr lang="ru-RU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Давид </a:t>
            </a:r>
            <a:r>
              <a:rPr lang="ru-R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</a:t>
            </a:r>
            <a:r>
              <a:rPr lang="ru-RU" sz="4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піднявся</a:t>
            </a:r>
            <a:r>
              <a:rPr lang="ru-R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на небо</a:t>
            </a:r>
            <a:r>
              <a:rPr lang="es-ES" sz="4000" b="1" dirty="0">
                <a:solidFill>
                  <a:srgbClr val="F3F3F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6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Дії</a:t>
            </a:r>
            <a:r>
              <a:rPr lang="es-ES" sz="16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2: 29, 34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693449" y="3933056"/>
            <a:ext cx="34034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Дії 2:29, 34</a:t>
            </a:r>
            <a:endParaRPr lang="es-ES" sz="4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9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400" decel="100000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decel="1000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decel="1000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uiExpand="1" build="allAtOnce" animBg="1"/>
      <p:bldP spid="7" grpId="0"/>
      <p:bldP spid="7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5" name="Picture 7" descr="pott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effectLst>
            <a:outerShdw dist="107763" dir="13500000" algn="ctr" rotWithShape="0">
              <a:srgbClr val="C5C5C5">
                <a:alpha val="50000"/>
              </a:srgbClr>
            </a:outerShdw>
          </a:effectLst>
        </p:spPr>
        <p:txBody>
          <a:bodyPr/>
          <a:lstStyle/>
          <a:p>
            <a:r>
              <a:rPr lang="ru-RU" dirty="0" err="1"/>
              <a:t>Вчення</a:t>
            </a:r>
            <a:r>
              <a:rPr lang="ru-RU" dirty="0"/>
              <a:t> про </a:t>
            </a:r>
            <a:r>
              <a:rPr lang="ru-RU" dirty="0" err="1"/>
              <a:t>безсмертя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 </a:t>
            </a:r>
            <a:r>
              <a:rPr lang="ru-RU" dirty="0" err="1"/>
              <a:t>заперечує</a:t>
            </a:r>
            <a:r>
              <a:rPr lang="ru-RU" dirty="0"/>
              <a:t> </a:t>
            </a:r>
            <a:r>
              <a:rPr lang="ru-RU" dirty="0" err="1"/>
              <a:t>воскресіння</a:t>
            </a:r>
            <a:r>
              <a:rPr lang="ru-RU" dirty="0"/>
              <a:t>.</a:t>
            </a:r>
            <a:endParaRPr lang="es-ES" dirty="0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95288" y="1989138"/>
            <a:ext cx="83534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uk-UA" sz="2400" b="1" dirty="0"/>
              <a:t>Щиро зізнаюся, що не переконаний, що вони вже насолоджуються повнотою слави, в якій перебувають Бог та обрані ангели. Це також не є догматом моєї віри; бо якби це було так, то я не можу не бачити, що проповідь про воскресіння тіла була б марною.</a:t>
            </a:r>
            <a:r>
              <a:rPr lang="es-ES" sz="2400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ru-RU" sz="1600" dirty="0" err="1"/>
              <a:t>Вільям</a:t>
            </a:r>
            <a:r>
              <a:rPr lang="ru-RU" sz="1600" dirty="0"/>
              <a:t> </a:t>
            </a:r>
            <a:r>
              <a:rPr lang="ru-RU" sz="1600" dirty="0" err="1"/>
              <a:t>Тіндаль</a:t>
            </a:r>
            <a:r>
              <a:rPr lang="ru-RU" sz="1600" dirty="0"/>
              <a:t> у </a:t>
            </a:r>
            <a:r>
              <a:rPr lang="ru-RU" sz="1600" dirty="0" err="1"/>
              <a:t>пролозі</a:t>
            </a:r>
            <a:r>
              <a:rPr lang="ru-RU" sz="1600" dirty="0"/>
              <a:t> до </a:t>
            </a:r>
            <a:r>
              <a:rPr lang="ru-RU" sz="1600" dirty="0" err="1"/>
              <a:t>свого</a:t>
            </a:r>
            <a:r>
              <a:rPr lang="ru-RU" sz="1600" dirty="0"/>
              <a:t> перекладу Нового </a:t>
            </a:r>
            <a:r>
              <a:rPr lang="ru-RU" sz="1600" dirty="0" err="1"/>
              <a:t>Завіту</a:t>
            </a:r>
            <a:endParaRPr lang="es-ES" sz="1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5" name="Picture 9" descr="pott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1143000"/>
          </a:xfrm>
          <a:effectLst>
            <a:outerShdw dist="107763" dir="13500000" algn="ctr" rotWithShape="0">
              <a:srgbClr val="C5C5C5">
                <a:alpha val="50000"/>
              </a:srgbClr>
            </a:outerShdw>
          </a:effectLst>
        </p:spPr>
        <p:txBody>
          <a:bodyPr/>
          <a:lstStyle/>
          <a:p>
            <a:r>
              <a:rPr lang="ru-RU" sz="4000" b="1" dirty="0">
                <a:solidFill>
                  <a:srgbClr val="993300"/>
                </a:solidFill>
              </a:rPr>
              <a:t>Доктрина про </a:t>
            </a:r>
            <a:r>
              <a:rPr lang="ru-RU" sz="4000" b="1" dirty="0" err="1">
                <a:solidFill>
                  <a:srgbClr val="993300"/>
                </a:solidFill>
              </a:rPr>
              <a:t>безсмертя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душі</a:t>
            </a:r>
            <a:r>
              <a:rPr lang="ru-RU" sz="4000" b="1" dirty="0">
                <a:solidFill>
                  <a:srgbClr val="993300"/>
                </a:solidFill>
              </a:rPr>
              <a:t> </a:t>
            </a:r>
            <a:r>
              <a:rPr lang="ru-RU" sz="4000" b="1" dirty="0" err="1">
                <a:solidFill>
                  <a:srgbClr val="993300"/>
                </a:solidFill>
              </a:rPr>
              <a:t>заперечує</a:t>
            </a:r>
            <a:r>
              <a:rPr lang="ru-RU" sz="4000" b="1" dirty="0">
                <a:solidFill>
                  <a:srgbClr val="993300"/>
                </a:solidFill>
              </a:rPr>
              <a:t> 2-ге </a:t>
            </a:r>
            <a:r>
              <a:rPr lang="ru-RU" sz="4000" b="1" dirty="0" err="1">
                <a:solidFill>
                  <a:srgbClr val="993300"/>
                </a:solidFill>
              </a:rPr>
              <a:t>пришестя</a:t>
            </a:r>
            <a:r>
              <a:rPr lang="ru-RU" sz="4000" b="1" dirty="0">
                <a:solidFill>
                  <a:srgbClr val="993300"/>
                </a:solidFill>
              </a:rPr>
              <a:t> Христа</a:t>
            </a:r>
            <a:endParaRPr lang="es-ES" sz="4000" b="1" dirty="0">
              <a:solidFill>
                <a:srgbClr val="993300"/>
              </a:solidFill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71378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«Для </a:t>
            </a:r>
            <a:r>
              <a:rPr lang="ru-RU" b="1" dirty="0" err="1"/>
              <a:t>практичної</a:t>
            </a:r>
            <a:r>
              <a:rPr lang="ru-RU" b="1" dirty="0"/>
              <a:t> </a:t>
            </a:r>
            <a:r>
              <a:rPr lang="ru-RU" b="1" dirty="0" err="1"/>
              <a:t>розради</a:t>
            </a:r>
            <a:r>
              <a:rPr lang="ru-RU" b="1" dirty="0"/>
              <a:t>, доктрина про </a:t>
            </a:r>
            <a:r>
              <a:rPr lang="ru-RU" b="1" dirty="0" err="1"/>
              <a:t>благословенне</a:t>
            </a:r>
            <a:r>
              <a:rPr lang="ru-RU" b="1" dirty="0"/>
              <a:t> </a:t>
            </a:r>
            <a:r>
              <a:rPr lang="ru-RU" b="1" dirty="0" err="1"/>
              <a:t>безсмертя</a:t>
            </a:r>
            <a:r>
              <a:rPr lang="ru-RU" b="1" dirty="0"/>
              <a:t> </a:t>
            </a:r>
            <a:r>
              <a:rPr lang="ru-RU" b="1" dirty="0" err="1"/>
              <a:t>праведників</a:t>
            </a:r>
            <a:r>
              <a:rPr lang="ru-RU" b="1" dirty="0"/>
              <a:t> </a:t>
            </a:r>
            <a:r>
              <a:rPr lang="ru-RU" b="1" dirty="0" err="1"/>
              <a:t>замінює</a:t>
            </a:r>
            <a:r>
              <a:rPr lang="ru-RU" b="1" dirty="0"/>
              <a:t> для нас будь-яку </a:t>
            </a:r>
            <a:r>
              <a:rPr lang="ru-RU" b="1" dirty="0" err="1"/>
              <a:t>сумнівну</a:t>
            </a:r>
            <a:r>
              <a:rPr lang="ru-RU" b="1" dirty="0"/>
              <a:t> доктрину про друге </a:t>
            </a:r>
            <a:r>
              <a:rPr lang="ru-RU" b="1" dirty="0" err="1"/>
              <a:t>пришестя</a:t>
            </a:r>
            <a:r>
              <a:rPr lang="ru-RU" b="1" dirty="0"/>
              <a:t> Господа. Господь </a:t>
            </a:r>
            <a:r>
              <a:rPr lang="ru-RU" b="1" dirty="0" err="1"/>
              <a:t>прийде</a:t>
            </a:r>
            <a:r>
              <a:rPr lang="ru-RU" b="1" dirty="0"/>
              <a:t>, </a:t>
            </a:r>
            <a:r>
              <a:rPr lang="ru-RU" b="1" dirty="0" err="1"/>
              <a:t>щоб</a:t>
            </a:r>
            <a:r>
              <a:rPr lang="ru-RU" b="1" dirty="0"/>
              <a:t> </a:t>
            </a:r>
            <a:r>
              <a:rPr lang="ru-RU" b="1" dirty="0" err="1"/>
              <a:t>забрати</a:t>
            </a:r>
            <a:r>
              <a:rPr lang="ru-RU" b="1" dirty="0"/>
              <a:t> нас, коли ми </a:t>
            </a:r>
            <a:r>
              <a:rPr lang="ru-RU" b="1" dirty="0" err="1"/>
              <a:t>помремо</a:t>
            </a:r>
            <a:r>
              <a:rPr lang="ru-RU" b="1" dirty="0"/>
              <a:t>. </a:t>
            </a:r>
            <a:r>
              <a:rPr lang="ru-RU" b="1" dirty="0" err="1"/>
              <a:t>Саме</a:t>
            </a:r>
            <a:r>
              <a:rPr lang="ru-RU" b="1" dirty="0"/>
              <a:t> </a:t>
            </a:r>
            <a:r>
              <a:rPr lang="ru-RU" b="1" dirty="0" err="1"/>
              <a:t>цього</a:t>
            </a:r>
            <a:r>
              <a:rPr lang="ru-RU" b="1" dirty="0"/>
              <a:t> ми </a:t>
            </a:r>
            <a:r>
              <a:rPr lang="ru-RU" b="1" dirty="0" err="1"/>
              <a:t>повинні</a:t>
            </a:r>
            <a:r>
              <a:rPr lang="ru-RU" b="1" dirty="0"/>
              <a:t> </a:t>
            </a:r>
            <a:r>
              <a:rPr lang="ru-RU" b="1" dirty="0" err="1"/>
              <a:t>очікувати</a:t>
            </a:r>
            <a:r>
              <a:rPr lang="ru-RU" b="1" dirty="0"/>
              <a:t> і до </a:t>
            </a:r>
            <a:r>
              <a:rPr lang="ru-RU" b="1" dirty="0" err="1"/>
              <a:t>чого</a:t>
            </a:r>
            <a:r>
              <a:rPr lang="ru-RU" b="1" dirty="0"/>
              <a:t> ми </a:t>
            </a:r>
            <a:r>
              <a:rPr lang="ru-RU" b="1" dirty="0" err="1"/>
              <a:t>повинні</a:t>
            </a:r>
            <a:r>
              <a:rPr lang="ru-RU" b="1" dirty="0"/>
              <a:t> бути </a:t>
            </a:r>
            <a:r>
              <a:rPr lang="ru-RU" b="1" dirty="0" err="1"/>
              <a:t>готові</a:t>
            </a:r>
            <a:r>
              <a:rPr lang="ru-RU" b="1" dirty="0"/>
              <a:t>. </a:t>
            </a:r>
            <a:r>
              <a:rPr lang="ru-RU" b="1" dirty="0" err="1"/>
              <a:t>Мертві</a:t>
            </a:r>
            <a:r>
              <a:rPr lang="ru-RU" b="1" dirty="0"/>
              <a:t> </a:t>
            </a:r>
            <a:r>
              <a:rPr lang="ru-RU" b="1" dirty="0" err="1"/>
              <a:t>вже</a:t>
            </a:r>
            <a:r>
              <a:rPr lang="ru-RU" b="1" dirty="0"/>
              <a:t> </a:t>
            </a:r>
            <a:r>
              <a:rPr lang="ru-RU" b="1" dirty="0" err="1"/>
              <a:t>увійшли</a:t>
            </a:r>
            <a:r>
              <a:rPr lang="ru-RU" b="1" dirty="0"/>
              <a:t> у славу. Вони не </a:t>
            </a:r>
            <a:r>
              <a:rPr lang="ru-RU" b="1" dirty="0" err="1"/>
              <a:t>чекають</a:t>
            </a:r>
            <a:r>
              <a:rPr lang="ru-RU" b="1" dirty="0"/>
              <a:t> звуку труби, </a:t>
            </a:r>
            <a:r>
              <a:rPr lang="ru-RU" b="1" dirty="0" err="1"/>
              <a:t>щоб</a:t>
            </a:r>
            <a:r>
              <a:rPr lang="ru-RU" b="1" dirty="0"/>
              <a:t> </a:t>
            </a:r>
            <a:r>
              <a:rPr lang="ru-RU" b="1" dirty="0" err="1"/>
              <a:t>з’явитися</a:t>
            </a:r>
            <a:r>
              <a:rPr lang="ru-RU" b="1" dirty="0"/>
              <a:t> на </a:t>
            </a:r>
            <a:r>
              <a:rPr lang="ru-RU" b="1" dirty="0" err="1"/>
              <a:t>суді</a:t>
            </a:r>
            <a:r>
              <a:rPr lang="ru-RU" b="1" dirty="0"/>
              <a:t> та </a:t>
            </a:r>
            <a:r>
              <a:rPr lang="ru-RU" b="1" dirty="0" err="1"/>
              <a:t>увійти</a:t>
            </a:r>
            <a:r>
              <a:rPr lang="ru-RU" b="1" dirty="0"/>
              <a:t> в блаженство».</a:t>
            </a:r>
            <a:endParaRPr lang="es-ES" b="1" dirty="0"/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250825" y="1484313"/>
            <a:ext cx="849788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Ті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,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хто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вірить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безсмертя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,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стверджують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: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99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45063" name="WordArt 7"/>
          <p:cNvSpPr>
            <a:spLocks noChangeArrowheads="1" noChangeShapeType="1" noTextEdit="1"/>
          </p:cNvSpPr>
          <p:nvPr/>
        </p:nvSpPr>
        <p:spPr bwMode="auto">
          <a:xfrm>
            <a:off x="250825" y="3766413"/>
            <a:ext cx="3455988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Біблія каже: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99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250825" y="4365625"/>
            <a:ext cx="871378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“</a:t>
            </a:r>
            <a:r>
              <a:rPr lang="ru-RU" b="1" dirty="0"/>
              <a:t>Адже Сам Господь з наказом, при </a:t>
            </a:r>
            <a:r>
              <a:rPr lang="ru-RU" b="1" dirty="0" err="1"/>
              <a:t>голосі</a:t>
            </a:r>
            <a:r>
              <a:rPr lang="ru-RU" b="1" dirty="0"/>
              <a:t> архангела і при </a:t>
            </a:r>
            <a:r>
              <a:rPr lang="ru-RU" b="1" dirty="0" err="1"/>
              <a:t>Божій</a:t>
            </a:r>
            <a:r>
              <a:rPr lang="ru-RU" b="1" dirty="0"/>
              <a:t> </a:t>
            </a:r>
            <a:r>
              <a:rPr lang="ru-RU" b="1" dirty="0" err="1"/>
              <a:t>сурмі</a:t>
            </a:r>
            <a:r>
              <a:rPr lang="ru-RU" b="1" dirty="0"/>
              <a:t>, </a:t>
            </a:r>
            <a:r>
              <a:rPr lang="ru-RU" b="1" dirty="0" err="1"/>
              <a:t>зійде</a:t>
            </a:r>
            <a:r>
              <a:rPr lang="ru-RU" b="1" dirty="0"/>
              <a:t> з неба, – і першими воскреснуть </a:t>
            </a:r>
            <a:r>
              <a:rPr lang="ru-RU" b="1" dirty="0" err="1"/>
              <a:t>померлі</a:t>
            </a:r>
            <a:r>
              <a:rPr lang="ru-RU" b="1" dirty="0"/>
              <a:t> в </a:t>
            </a:r>
            <a:r>
              <a:rPr lang="ru-RU" b="1" dirty="0" err="1"/>
              <a:t>Христі</a:t>
            </a:r>
            <a:r>
              <a:rPr lang="ru-RU" b="1" dirty="0"/>
              <a:t>.  </a:t>
            </a:r>
            <a:r>
              <a:rPr lang="ru-RU" b="1" dirty="0" err="1"/>
              <a:t>Потім</a:t>
            </a:r>
            <a:r>
              <a:rPr lang="ru-RU" b="1" dirty="0"/>
              <a:t> ми, </a:t>
            </a:r>
            <a:r>
              <a:rPr lang="ru-RU" b="1" dirty="0" err="1"/>
              <a:t>живі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залишимося</a:t>
            </a:r>
            <a:r>
              <a:rPr lang="ru-RU" b="1" dirty="0"/>
              <a:t>, разом з ними </a:t>
            </a:r>
            <a:r>
              <a:rPr lang="ru-RU" b="1" dirty="0" err="1"/>
              <a:t>будемо</a:t>
            </a:r>
            <a:r>
              <a:rPr lang="ru-RU" b="1" dirty="0"/>
              <a:t> </a:t>
            </a:r>
            <a:r>
              <a:rPr lang="ru-RU" b="1" dirty="0" err="1"/>
              <a:t>підхоплені</a:t>
            </a:r>
            <a:r>
              <a:rPr lang="ru-RU" b="1" dirty="0"/>
              <a:t> на хмари, на </a:t>
            </a:r>
            <a:r>
              <a:rPr lang="ru-RU" b="1" dirty="0" err="1"/>
              <a:t>зустріч</a:t>
            </a:r>
            <a:r>
              <a:rPr lang="ru-RU" b="1" dirty="0"/>
              <a:t> з Господом у </a:t>
            </a:r>
            <a:r>
              <a:rPr lang="ru-RU" b="1" dirty="0" err="1"/>
              <a:t>повітрі</a:t>
            </a:r>
            <a:r>
              <a:rPr lang="ru-RU" b="1" dirty="0"/>
              <a:t>, – і так </a:t>
            </a:r>
            <a:r>
              <a:rPr lang="ru-RU" b="1" dirty="0" err="1"/>
              <a:t>завжди</a:t>
            </a:r>
            <a:r>
              <a:rPr lang="ru-RU" b="1" dirty="0"/>
              <a:t> </a:t>
            </a:r>
            <a:r>
              <a:rPr lang="ru-RU" b="1" dirty="0" err="1"/>
              <a:t>будемо</a:t>
            </a:r>
            <a:r>
              <a:rPr lang="ru-RU" b="1" dirty="0"/>
              <a:t> з Господом.  Тому </a:t>
            </a:r>
            <a:r>
              <a:rPr lang="ru-RU" b="1" dirty="0" err="1"/>
              <a:t>потішайте</a:t>
            </a:r>
            <a:r>
              <a:rPr lang="ru-RU" b="1" dirty="0"/>
              <a:t> </a:t>
            </a:r>
            <a:r>
              <a:rPr lang="ru-RU" b="1" dirty="0" err="1"/>
              <a:t>одне</a:t>
            </a:r>
            <a:r>
              <a:rPr lang="ru-RU" b="1" dirty="0"/>
              <a:t> одного </a:t>
            </a:r>
            <a:r>
              <a:rPr lang="ru-RU" b="1" dirty="0" err="1"/>
              <a:t>цими</a:t>
            </a:r>
            <a:r>
              <a:rPr lang="ru-RU" b="1" dirty="0"/>
              <a:t> словами.</a:t>
            </a:r>
            <a:r>
              <a:rPr lang="es-ES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es-ES" sz="1600" b="1" dirty="0"/>
              <a:t>1</a:t>
            </a:r>
            <a:r>
              <a:rPr lang="uk-UA" sz="1600" b="1" dirty="0"/>
              <a:t> </a:t>
            </a:r>
            <a:r>
              <a:rPr lang="uk-UA" sz="1600" b="1" dirty="0" err="1"/>
              <a:t>Солунян</a:t>
            </a:r>
            <a:r>
              <a:rPr lang="es-ES" sz="1600" b="1" dirty="0"/>
              <a:t>, 4: 16-18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 animBg="1"/>
      <p:bldP spid="4506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8" name="Picture 6" descr="agu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effectLst>
            <a:outerShdw dist="107763" dir="13500000" algn="ctr" rotWithShape="0">
              <a:schemeClr val="accent1">
                <a:alpha val="50000"/>
              </a:schemeClr>
            </a:outerShdw>
          </a:effectLst>
        </p:spPr>
        <p:txBody>
          <a:bodyPr/>
          <a:lstStyle/>
          <a:p>
            <a:r>
              <a:rPr lang="ru-RU" sz="4000" b="1" dirty="0" err="1">
                <a:solidFill>
                  <a:schemeClr val="accent2"/>
                </a:solidFill>
              </a:rPr>
              <a:t>Історія</a:t>
            </a:r>
            <a:r>
              <a:rPr lang="ru-RU" sz="4000" b="1" dirty="0">
                <a:solidFill>
                  <a:schemeClr val="accent2"/>
                </a:solidFill>
              </a:rPr>
              <a:t> </a:t>
            </a:r>
            <a:r>
              <a:rPr lang="ru-RU" sz="4000" b="1" dirty="0" err="1">
                <a:solidFill>
                  <a:schemeClr val="accent2"/>
                </a:solidFill>
              </a:rPr>
              <a:t>вчення</a:t>
            </a:r>
            <a:r>
              <a:rPr lang="ru-RU" sz="4000" b="1" dirty="0">
                <a:solidFill>
                  <a:schemeClr val="accent2"/>
                </a:solidFill>
              </a:rPr>
              <a:t> про </a:t>
            </a:r>
            <a:r>
              <a:rPr lang="ru-RU" sz="4000" b="1" dirty="0" err="1">
                <a:solidFill>
                  <a:schemeClr val="accent2"/>
                </a:solidFill>
              </a:rPr>
              <a:t>безсмертя</a:t>
            </a:r>
            <a:r>
              <a:rPr lang="ru-RU" sz="4000" b="1" dirty="0">
                <a:solidFill>
                  <a:schemeClr val="accent2"/>
                </a:solidFill>
              </a:rPr>
              <a:t> в </a:t>
            </a:r>
            <a:r>
              <a:rPr lang="ru-RU" sz="4000" b="1" dirty="0" err="1">
                <a:solidFill>
                  <a:schemeClr val="accent2"/>
                </a:solidFill>
              </a:rPr>
              <a:t>християнстві</a:t>
            </a:r>
            <a:endParaRPr lang="es-ES" sz="4000" b="1" dirty="0">
              <a:solidFill>
                <a:schemeClr val="accent2"/>
              </a:solidFill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248150"/>
          </a:xfrm>
        </p:spPr>
        <p:txBody>
          <a:bodyPr/>
          <a:lstStyle/>
          <a:p>
            <a:r>
              <a:rPr lang="ru-RU" b="1" dirty="0"/>
              <a:t>Рим </a:t>
            </a:r>
            <a:r>
              <a:rPr lang="ru-RU" b="1" dirty="0" err="1"/>
              <a:t>запозичив</a:t>
            </a:r>
            <a:r>
              <a:rPr lang="ru-RU" b="1" dirty="0"/>
              <a:t>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вчення</a:t>
            </a:r>
            <a:r>
              <a:rPr lang="ru-RU" b="1" dirty="0"/>
              <a:t> з </a:t>
            </a:r>
            <a:r>
              <a:rPr lang="ru-RU" b="1" dirty="0" err="1"/>
              <a:t>язичництва</a:t>
            </a:r>
            <a:r>
              <a:rPr lang="ru-RU" b="1" dirty="0"/>
              <a:t>.</a:t>
            </a:r>
            <a:r>
              <a:rPr lang="es-ES" b="1" dirty="0"/>
              <a:t>.</a:t>
            </a:r>
          </a:p>
          <a:p>
            <a:r>
              <a:rPr lang="ru-RU" b="1" dirty="0"/>
              <a:t>Лютер </a:t>
            </a:r>
            <a:r>
              <a:rPr lang="ru-RU" b="1" dirty="0" err="1"/>
              <a:t>класифікував</a:t>
            </a:r>
            <a:r>
              <a:rPr lang="ru-RU" b="1" dirty="0"/>
              <a:t>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поряд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«</a:t>
            </a:r>
            <a:r>
              <a:rPr lang="ru-RU" b="1" dirty="0" err="1"/>
              <a:t>жахливими</a:t>
            </a:r>
            <a:r>
              <a:rPr lang="ru-RU" b="1" dirty="0"/>
              <a:t> байками, </a:t>
            </a:r>
            <a:r>
              <a:rPr lang="ru-RU" b="1" dirty="0" err="1"/>
              <a:t>що</a:t>
            </a:r>
            <a:r>
              <a:rPr lang="ru-RU" b="1" dirty="0"/>
              <a:t> є </a:t>
            </a:r>
            <a:r>
              <a:rPr lang="ru-RU" b="1" dirty="0" err="1"/>
              <a:t>частиною</a:t>
            </a:r>
            <a:r>
              <a:rPr lang="ru-RU" b="1" dirty="0"/>
              <a:t> </a:t>
            </a:r>
            <a:r>
              <a:rPr lang="ru-RU" b="1" dirty="0" err="1"/>
              <a:t>римського</a:t>
            </a:r>
            <a:r>
              <a:rPr lang="ru-RU" b="1" dirty="0"/>
              <a:t> гною».</a:t>
            </a:r>
            <a:r>
              <a:rPr lang="es-ES" b="1" dirty="0"/>
              <a:t>”</a:t>
            </a:r>
          </a:p>
          <a:p>
            <a:r>
              <a:rPr lang="uk-UA" b="1" dirty="0"/>
              <a:t>Однак, як католицизм, так і протестантизм сьогодні приймають цю доктрину</a:t>
            </a:r>
            <a:r>
              <a:rPr lang="es-ES" b="1" dirty="0"/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3" name="Picture 9" descr="pott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59569" y="212300"/>
            <a:ext cx="8229600" cy="1143000"/>
          </a:xfrm>
          <a:effectLst>
            <a:outerShdw dist="107763" dir="13500000" algn="ctr" rotWithShape="0">
              <a:srgbClr val="C5C5C5">
                <a:alpha val="50000"/>
              </a:srgbClr>
            </a:outerShdw>
          </a:effectLst>
        </p:spPr>
        <p:txBody>
          <a:bodyPr/>
          <a:lstStyle/>
          <a:p>
            <a:r>
              <a:rPr lang="ru-RU" sz="4000" b="1" dirty="0">
                <a:solidFill>
                  <a:srgbClr val="993300"/>
                </a:solidFill>
              </a:rPr>
              <a:t>Людей не </a:t>
            </a:r>
            <a:r>
              <a:rPr lang="ru-RU" sz="4000" b="1" dirty="0" err="1">
                <a:solidFill>
                  <a:srgbClr val="993300"/>
                </a:solidFill>
              </a:rPr>
              <a:t>судять</a:t>
            </a:r>
            <a:r>
              <a:rPr lang="ru-RU" sz="4000" b="1" dirty="0">
                <a:solidFill>
                  <a:srgbClr val="993300"/>
                </a:solidFill>
              </a:rPr>
              <a:t>, коли вони </a:t>
            </a:r>
            <a:r>
              <a:rPr lang="ru-RU" sz="4000" b="1" dirty="0" err="1">
                <a:solidFill>
                  <a:srgbClr val="993300"/>
                </a:solidFill>
              </a:rPr>
              <a:t>помирають</a:t>
            </a:r>
            <a:endParaRPr lang="es-ES" sz="4000" b="1" dirty="0">
              <a:solidFill>
                <a:srgbClr val="993300"/>
              </a:solidFill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59569" y="1290926"/>
            <a:ext cx="84963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uk-UA" sz="2400" b="1" dirty="0"/>
              <a:t>Т</a:t>
            </a:r>
            <a:r>
              <a:rPr lang="ru-RU" sz="2400" b="1" dirty="0"/>
              <a:t>ому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Він</a:t>
            </a:r>
            <a:r>
              <a:rPr lang="ru-RU" sz="2400" b="1" dirty="0"/>
              <a:t> </a:t>
            </a:r>
            <a:r>
              <a:rPr lang="ru-RU" sz="2400" b="1" dirty="0" err="1"/>
              <a:t>визначив</a:t>
            </a:r>
            <a:r>
              <a:rPr lang="ru-RU" sz="2400" b="1" dirty="0"/>
              <a:t> день</a:t>
            </a:r>
            <a:r>
              <a:rPr lang="ru-RU" sz="2400" b="1" dirty="0">
                <a:solidFill>
                  <a:srgbClr val="993300"/>
                </a:solidFill>
              </a:rPr>
              <a:t>, коли </a:t>
            </a:r>
            <a:r>
              <a:rPr lang="ru-RU" sz="2400" b="1" dirty="0" err="1">
                <a:solidFill>
                  <a:srgbClr val="993300"/>
                </a:solidFill>
              </a:rPr>
              <a:t>має</a:t>
            </a:r>
            <a:r>
              <a:rPr lang="ru-RU" sz="2400" b="1" dirty="0">
                <a:solidFill>
                  <a:srgbClr val="993300"/>
                </a:solidFill>
              </a:rPr>
              <a:t> справедливо </a:t>
            </a:r>
            <a:r>
              <a:rPr lang="ru-RU" sz="2400" b="1" dirty="0" err="1">
                <a:solidFill>
                  <a:srgbClr val="993300"/>
                </a:solidFill>
              </a:rPr>
              <a:t>судити</a:t>
            </a:r>
            <a:r>
              <a:rPr lang="ru-RU" sz="2400" b="1" dirty="0">
                <a:solidFill>
                  <a:srgbClr val="993300"/>
                </a:solidFill>
              </a:rPr>
              <a:t> </a:t>
            </a:r>
            <a:r>
              <a:rPr lang="ru-RU" sz="2400" b="1" dirty="0" err="1">
                <a:solidFill>
                  <a:srgbClr val="993300"/>
                </a:solidFill>
              </a:rPr>
              <a:t>цілий</a:t>
            </a:r>
            <a:r>
              <a:rPr lang="ru-RU" sz="2400" b="1" dirty="0">
                <a:solidFill>
                  <a:srgbClr val="993300"/>
                </a:solidFill>
              </a:rPr>
              <a:t> </a:t>
            </a:r>
            <a:r>
              <a:rPr lang="ru-RU" sz="2400" b="1" dirty="0" err="1">
                <a:solidFill>
                  <a:srgbClr val="993300"/>
                </a:solidFill>
              </a:rPr>
              <a:t>світ</a:t>
            </a:r>
            <a:r>
              <a:rPr lang="ru-RU" sz="2400" b="1" dirty="0">
                <a:solidFill>
                  <a:srgbClr val="993300"/>
                </a:solidFill>
              </a:rPr>
              <a:t> </a:t>
            </a:r>
            <a:r>
              <a:rPr lang="ru-RU" sz="2400" b="1" dirty="0"/>
              <a:t>через Мужа, </a:t>
            </a:r>
            <a:r>
              <a:rPr lang="ru-RU" sz="2400" b="1" dirty="0" err="1"/>
              <a:t>Якого</a:t>
            </a:r>
            <a:r>
              <a:rPr lang="ru-RU" sz="2400" b="1" dirty="0"/>
              <a:t> </a:t>
            </a:r>
            <a:r>
              <a:rPr lang="ru-RU" sz="2400" b="1" dirty="0" err="1"/>
              <a:t>настановив</a:t>
            </a:r>
            <a:r>
              <a:rPr lang="ru-RU" sz="2400" b="1" dirty="0"/>
              <a:t>, </a:t>
            </a:r>
            <a:r>
              <a:rPr lang="ru-RU" sz="2400" b="1" dirty="0" err="1"/>
              <a:t>даючи</a:t>
            </a:r>
            <a:r>
              <a:rPr lang="ru-RU" sz="2400" b="1" dirty="0"/>
              <a:t> </a:t>
            </a:r>
            <a:r>
              <a:rPr lang="ru-RU" sz="2400" b="1" dirty="0" err="1"/>
              <a:t>віру</a:t>
            </a:r>
            <a:r>
              <a:rPr lang="ru-RU" sz="2400" b="1" dirty="0"/>
              <a:t> </a:t>
            </a:r>
            <a:r>
              <a:rPr lang="ru-RU" sz="2400" b="1" dirty="0" err="1"/>
              <a:t>всім</a:t>
            </a:r>
            <a:r>
              <a:rPr lang="ru-RU" sz="2400" b="1" dirty="0"/>
              <a:t>, воскресивши </a:t>
            </a:r>
            <a:r>
              <a:rPr lang="ru-RU" sz="2400" b="1" dirty="0" err="1"/>
              <a:t>Його</a:t>
            </a:r>
            <a:r>
              <a:rPr lang="ru-RU" sz="2400" b="1" dirty="0"/>
              <a:t> з </a:t>
            </a:r>
            <a:r>
              <a:rPr lang="ru-RU" sz="2400" b="1" dirty="0" err="1"/>
              <a:t>мертвих</a:t>
            </a:r>
            <a:r>
              <a:rPr lang="ru-RU" sz="2400" b="1" dirty="0"/>
              <a:t>!</a:t>
            </a:r>
            <a:r>
              <a:rPr lang="es-ES" sz="2400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600" b="1" dirty="0"/>
              <a:t>Дії</a:t>
            </a:r>
            <a:r>
              <a:rPr lang="es-ES" sz="1600" b="1" dirty="0"/>
              <a:t>, 17: 31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23850" y="2781300"/>
            <a:ext cx="86407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ru-RU" sz="2400" b="1" dirty="0"/>
              <a:t>І </a:t>
            </a:r>
            <a:r>
              <a:rPr lang="ru-RU" sz="2400" b="1" dirty="0" err="1"/>
              <a:t>ангелів</a:t>
            </a:r>
            <a:r>
              <a:rPr lang="ru-RU" sz="2400" b="1" dirty="0"/>
              <a:t>, </a:t>
            </a:r>
            <a:r>
              <a:rPr lang="ru-RU" sz="2400" b="1" dirty="0" err="1"/>
              <a:t>які</a:t>
            </a:r>
            <a:r>
              <a:rPr lang="ru-RU" sz="2400" b="1" dirty="0"/>
              <a:t> не </a:t>
            </a:r>
            <a:r>
              <a:rPr lang="ru-RU" sz="2400" b="1" dirty="0" err="1"/>
              <a:t>зберегли</a:t>
            </a:r>
            <a:r>
              <a:rPr lang="ru-RU" sz="2400" b="1" dirty="0"/>
              <a:t> </a:t>
            </a:r>
            <a:r>
              <a:rPr lang="ru-RU" sz="2400" b="1" dirty="0" err="1"/>
              <a:t>свого</a:t>
            </a:r>
            <a:r>
              <a:rPr lang="ru-RU" sz="2400" b="1" dirty="0"/>
              <a:t> початкового стану, але покинули </a:t>
            </a:r>
            <a:r>
              <a:rPr lang="ru-RU" sz="2400" b="1" dirty="0" err="1"/>
              <a:t>своє</a:t>
            </a:r>
            <a:r>
              <a:rPr lang="ru-RU" sz="2400" b="1" dirty="0"/>
              <a:t> </a:t>
            </a:r>
            <a:r>
              <a:rPr lang="ru-RU" sz="2400" b="1" dirty="0" err="1"/>
              <a:t>житло</a:t>
            </a:r>
            <a:r>
              <a:rPr lang="ru-RU" sz="2400" b="1" dirty="0"/>
              <a:t>, </a:t>
            </a:r>
            <a:r>
              <a:rPr lang="ru-RU" sz="2400" b="1" dirty="0" err="1"/>
              <a:t>затримав</a:t>
            </a:r>
            <a:r>
              <a:rPr lang="ru-RU" sz="2400" b="1" dirty="0"/>
              <a:t> у </a:t>
            </a:r>
            <a:r>
              <a:rPr lang="ru-RU" sz="2400" b="1" dirty="0" err="1"/>
              <a:t>вічних</a:t>
            </a:r>
            <a:r>
              <a:rPr lang="ru-RU" sz="2400" b="1" dirty="0"/>
              <a:t> </a:t>
            </a:r>
            <a:r>
              <a:rPr lang="ru-RU" sz="2400" b="1" dirty="0" err="1"/>
              <a:t>кайданах</a:t>
            </a:r>
            <a:r>
              <a:rPr lang="ru-RU" sz="2400" b="1" dirty="0"/>
              <a:t> </a:t>
            </a:r>
            <a:r>
              <a:rPr lang="ru-RU" sz="2400" b="1" dirty="0" err="1"/>
              <a:t>під</a:t>
            </a:r>
            <a:r>
              <a:rPr lang="ru-RU" sz="2400" b="1" dirty="0"/>
              <a:t> </a:t>
            </a:r>
            <a:r>
              <a:rPr lang="ru-RU" sz="2400" b="1" dirty="0" err="1"/>
              <a:t>темрявою</a:t>
            </a:r>
            <a:r>
              <a:rPr lang="ru-RU" sz="2400" b="1" dirty="0"/>
              <a:t> для </a:t>
            </a:r>
            <a:r>
              <a:rPr lang="ru-RU" sz="2400" b="1" dirty="0">
                <a:solidFill>
                  <a:srgbClr val="993300"/>
                </a:solidFill>
              </a:rPr>
              <a:t>суду великого дня</a:t>
            </a:r>
            <a:r>
              <a:rPr lang="ru-RU" sz="2400" b="1" dirty="0"/>
              <a:t>.</a:t>
            </a:r>
            <a:r>
              <a:rPr lang="es-ES" sz="2400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600" b="1" dirty="0"/>
              <a:t>Юда</a:t>
            </a:r>
            <a:r>
              <a:rPr lang="es-ES" sz="1600" b="1" dirty="0"/>
              <a:t>, 6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287337" y="4159732"/>
            <a:ext cx="87137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ru-RU" sz="2400" b="1" dirty="0"/>
              <a:t>І я </a:t>
            </a:r>
            <a:r>
              <a:rPr lang="ru-RU" sz="2400" b="1" dirty="0" err="1"/>
              <a:t>побачив</a:t>
            </a:r>
            <a:r>
              <a:rPr lang="ru-RU" sz="2400" b="1" dirty="0"/>
              <a:t> </a:t>
            </a:r>
            <a:r>
              <a:rPr lang="ru-RU" sz="2400" b="1" dirty="0" err="1"/>
              <a:t>померлих</a:t>
            </a:r>
            <a:r>
              <a:rPr lang="ru-RU" sz="2400" b="1" dirty="0"/>
              <a:t>, </a:t>
            </a:r>
            <a:r>
              <a:rPr lang="ru-RU" sz="2400" b="1" dirty="0" err="1"/>
              <a:t>малих</a:t>
            </a:r>
            <a:r>
              <a:rPr lang="ru-RU" sz="2400" b="1" dirty="0"/>
              <a:t> і великих, </a:t>
            </a:r>
            <a:r>
              <a:rPr lang="ru-RU" sz="2400" b="1" dirty="0" err="1"/>
              <a:t>які</a:t>
            </a:r>
            <a:r>
              <a:rPr lang="ru-RU" sz="2400" b="1" dirty="0"/>
              <a:t> стояли перед Богом. І </a:t>
            </a:r>
            <a:r>
              <a:rPr lang="ru-RU" sz="2400" b="1" dirty="0" err="1"/>
              <a:t>розгорнули</a:t>
            </a:r>
            <a:r>
              <a:rPr lang="ru-RU" sz="2400" b="1" dirty="0"/>
              <a:t> книги; </a:t>
            </a:r>
            <a:r>
              <a:rPr lang="ru-RU" sz="2400" b="1" dirty="0" err="1"/>
              <a:t>була</a:t>
            </a:r>
            <a:r>
              <a:rPr lang="ru-RU" sz="2400" b="1" dirty="0"/>
              <a:t> </a:t>
            </a:r>
            <a:r>
              <a:rPr lang="ru-RU" sz="2400" b="1" dirty="0" err="1"/>
              <a:t>розгорнута</a:t>
            </a:r>
            <a:r>
              <a:rPr lang="ru-RU" sz="2400" b="1" dirty="0"/>
              <a:t> й </a:t>
            </a:r>
            <a:r>
              <a:rPr lang="ru-RU" sz="2400" b="1" dirty="0" err="1"/>
              <a:t>інша</a:t>
            </a:r>
            <a:r>
              <a:rPr lang="ru-RU" sz="2400" b="1" dirty="0"/>
              <a:t> книга, </a:t>
            </a:r>
            <a:r>
              <a:rPr lang="ru-RU" sz="2400" b="1" dirty="0" err="1"/>
              <a:t>що</a:t>
            </a:r>
            <a:r>
              <a:rPr lang="ru-RU" sz="2400" b="1" dirty="0"/>
              <a:t> є книгою </a:t>
            </a:r>
            <a:r>
              <a:rPr lang="ru-RU" sz="2400" b="1" dirty="0" err="1"/>
              <a:t>життя</a:t>
            </a:r>
            <a:r>
              <a:rPr lang="ru-RU" sz="2400" b="1" dirty="0"/>
              <a:t>. </a:t>
            </a:r>
            <a:r>
              <a:rPr lang="ru-RU" sz="2400" b="1" dirty="0">
                <a:solidFill>
                  <a:srgbClr val="993300"/>
                </a:solidFill>
              </a:rPr>
              <a:t>І судили </a:t>
            </a:r>
            <a:r>
              <a:rPr lang="ru-RU" sz="2400" b="1" dirty="0" err="1">
                <a:solidFill>
                  <a:srgbClr val="993300"/>
                </a:solidFill>
              </a:rPr>
              <a:t>мертвих</a:t>
            </a:r>
            <a:r>
              <a:rPr lang="ru-RU" sz="2400" b="1" dirty="0"/>
              <a:t>, як записано в книгах, за </a:t>
            </a:r>
            <a:r>
              <a:rPr lang="ru-RU" sz="2400" b="1" dirty="0" err="1"/>
              <a:t>їхніми</a:t>
            </a:r>
            <a:r>
              <a:rPr lang="ru-RU" sz="2400" b="1" dirty="0"/>
              <a:t> </a:t>
            </a:r>
            <a:r>
              <a:rPr lang="ru-RU" sz="2400" b="1" dirty="0" err="1"/>
              <a:t>ділами</a:t>
            </a:r>
            <a:r>
              <a:rPr lang="es-ES" sz="2400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600" b="1" dirty="0"/>
              <a:t>Об’явлення</a:t>
            </a:r>
            <a:r>
              <a:rPr lang="es-ES" sz="1600" b="1" dirty="0"/>
              <a:t>, 20: 12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167884" y="1700808"/>
            <a:ext cx="22926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/>
              <a:t>Дії 17:31</a:t>
            </a:r>
            <a:endParaRPr lang="es-ES" sz="4000" b="1" dirty="0"/>
          </a:p>
        </p:txBody>
      </p:sp>
      <p:sp>
        <p:nvSpPr>
          <p:cNvPr id="10" name="9 Rectángulo"/>
          <p:cNvSpPr/>
          <p:nvPr/>
        </p:nvSpPr>
        <p:spPr>
          <a:xfrm>
            <a:off x="3950612" y="2924944"/>
            <a:ext cx="17396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/>
              <a:t>Юда 6</a:t>
            </a:r>
            <a:endParaRPr lang="es-ES" sz="4000" b="1" dirty="0"/>
          </a:p>
        </p:txBody>
      </p:sp>
      <p:sp>
        <p:nvSpPr>
          <p:cNvPr id="11" name="10 Rectángulo"/>
          <p:cNvSpPr/>
          <p:nvPr/>
        </p:nvSpPr>
        <p:spPr>
          <a:xfrm>
            <a:off x="2363544" y="4437112"/>
            <a:ext cx="46099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/>
              <a:t>Об'явлення 20:12</a:t>
            </a:r>
            <a:endParaRPr lang="es-ES" sz="40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3300"/>
            </a:gs>
            <a:gs pos="100000">
              <a:srgbClr val="FFD9B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5676900" cy="9921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1119998" rev="0"/>
              </a:camera>
              <a:lightRig rig="legacyHarsh4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uk-UA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КОЛИ ЛЮДИНА ПОМЕРЛА</a:t>
            </a:r>
            <a:endParaRPr lang="es-ES" sz="3600" kern="1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Arial Black"/>
            </a:endParaRPr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 rot="2983153">
            <a:off x="2543969" y="1496219"/>
            <a:ext cx="1101725" cy="5032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06" name="WordArt 6" descr="Pergamino"/>
          <p:cNvSpPr>
            <a:spLocks noChangeArrowheads="1" noChangeShapeType="1" noTextEdit="1"/>
          </p:cNvSpPr>
          <p:nvPr/>
        </p:nvSpPr>
        <p:spPr bwMode="auto">
          <a:xfrm>
            <a:off x="447601" y="2150528"/>
            <a:ext cx="10052050" cy="6477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819998" rev="0"/>
              </a:camera>
              <a:lightRig rig="legacyHarsh4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Дух (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подих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 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життя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) 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повертається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 до Бога, 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який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 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його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 дав.</a:t>
            </a:r>
            <a:endParaRPr lang="es-ES" sz="3600" kern="10" dirty="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latin typeface="Arial Black"/>
            </a:endParaRPr>
          </a:p>
        </p:txBody>
      </p:sp>
      <p:sp>
        <p:nvSpPr>
          <p:cNvPr id="51207" name="WordArt 7"/>
          <p:cNvSpPr>
            <a:spLocks noChangeArrowheads="1" noChangeShapeType="1" noTextEdit="1"/>
          </p:cNvSpPr>
          <p:nvPr/>
        </p:nvSpPr>
        <p:spPr bwMode="auto">
          <a:xfrm>
            <a:off x="6227763" y="2636838"/>
            <a:ext cx="2743200" cy="252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 err="1">
                <a:ln w="9525">
                  <a:noFill/>
                  <a:round/>
                  <a:headEnd/>
                  <a:tailEnd/>
                </a:ln>
                <a:latin typeface="Arial Black"/>
              </a:rPr>
              <a:t>Еклезіаст</a:t>
            </a:r>
            <a:r>
              <a:rPr lang="uk-UA" sz="3600" kern="10" dirty="0">
                <a:ln w="9525">
                  <a:noFill/>
                  <a:round/>
                  <a:headEnd/>
                  <a:tailEnd/>
                </a:ln>
                <a:latin typeface="Arial Black"/>
              </a:rPr>
              <a:t> 12:7; Буття 2:7</a:t>
            </a:r>
            <a:endParaRPr lang="es-ES" sz="3600" kern="10" dirty="0">
              <a:ln w="9525">
                <a:noFill/>
                <a:round/>
                <a:headEnd/>
                <a:tailEnd/>
              </a:ln>
              <a:latin typeface="Arial Black"/>
            </a:endParaRPr>
          </a:p>
        </p:txBody>
      </p:sp>
      <p:sp>
        <p:nvSpPr>
          <p:cNvPr id="51208" name="AutoShape 8"/>
          <p:cNvSpPr>
            <a:spLocks noChangeArrowheads="1"/>
          </p:cNvSpPr>
          <p:nvPr/>
        </p:nvSpPr>
        <p:spPr bwMode="auto">
          <a:xfrm rot="2983153">
            <a:off x="3625056" y="2936082"/>
            <a:ext cx="1101725" cy="5032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09" name="WordArt 9" descr="Esterilla"/>
          <p:cNvSpPr>
            <a:spLocks noChangeArrowheads="1" noChangeShapeType="1" noTextEdit="1"/>
          </p:cNvSpPr>
          <p:nvPr/>
        </p:nvSpPr>
        <p:spPr bwMode="auto">
          <a:xfrm>
            <a:off x="755650" y="3644900"/>
            <a:ext cx="7056438" cy="9921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819998" rev="0"/>
              </a:camera>
              <a:lightRig rig="legacyHarsh4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uk-UA" sz="3600" kern="10" dirty="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 Black"/>
              </a:rPr>
              <a:t>Тіло повертається в порох</a:t>
            </a:r>
            <a:endParaRPr lang="es-ES" sz="3600" kern="10" dirty="0">
              <a:ln w="9525"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latin typeface="Arial Black"/>
            </a:endParaRPr>
          </a:p>
        </p:txBody>
      </p:sp>
      <p:sp>
        <p:nvSpPr>
          <p:cNvPr id="51210" name="WordArt 10"/>
          <p:cNvSpPr>
            <a:spLocks noChangeArrowheads="1" noChangeShapeType="1" noTextEdit="1"/>
          </p:cNvSpPr>
          <p:nvPr/>
        </p:nvSpPr>
        <p:spPr bwMode="auto">
          <a:xfrm>
            <a:off x="6877050" y="4149725"/>
            <a:ext cx="1760538" cy="179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noFill/>
                  <a:round/>
                  <a:headEnd/>
                  <a:tailEnd/>
                </a:ln>
                <a:latin typeface="Arial Black"/>
              </a:rPr>
              <a:t>Буття 3:19</a:t>
            </a:r>
            <a:endParaRPr lang="es-ES" sz="3600" kern="10" dirty="0">
              <a:ln w="9525">
                <a:noFill/>
                <a:round/>
                <a:headEnd/>
                <a:tailEnd/>
              </a:ln>
              <a:latin typeface="Arial Black"/>
            </a:endParaRPr>
          </a:p>
        </p:txBody>
      </p:sp>
      <p:sp>
        <p:nvSpPr>
          <p:cNvPr id="51211" name="AutoShape 11"/>
          <p:cNvSpPr>
            <a:spLocks noChangeArrowheads="1"/>
          </p:cNvSpPr>
          <p:nvPr/>
        </p:nvSpPr>
        <p:spPr bwMode="auto">
          <a:xfrm rot="2983153">
            <a:off x="4777581" y="4520407"/>
            <a:ext cx="1101725" cy="5032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12" name="WordArt 12" descr="Gotas de agua"/>
          <p:cNvSpPr>
            <a:spLocks noChangeArrowheads="1" noChangeShapeType="1" noTextEdit="1"/>
          </p:cNvSpPr>
          <p:nvPr/>
        </p:nvSpPr>
        <p:spPr bwMode="auto">
          <a:xfrm>
            <a:off x="447601" y="5245101"/>
            <a:ext cx="10010775" cy="9921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819998" rev="0"/>
              </a:camera>
              <a:lightRig rig="legacyHarsh4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uk-UA" sz="3600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 Black"/>
              </a:rPr>
              <a:t>Роздуми та діяльність закінчуються</a:t>
            </a:r>
            <a:endParaRPr lang="es-ES" sz="3600" kern="10" dirty="0">
              <a:ln w="9525">
                <a:round/>
                <a:headEnd/>
                <a:tailEnd/>
              </a:ln>
              <a:blipFill dpi="0" rotWithShape="0">
                <a:blip r:embed="rId5"/>
                <a:srcRect/>
                <a:tile tx="0" ty="0" sx="100000" sy="100000" flip="none" algn="tl"/>
              </a:blipFill>
              <a:latin typeface="Arial Black"/>
            </a:endParaRPr>
          </a:p>
        </p:txBody>
      </p:sp>
      <p:sp>
        <p:nvSpPr>
          <p:cNvPr id="51213" name="WordArt 13"/>
          <p:cNvSpPr>
            <a:spLocks noChangeArrowheads="1" noChangeShapeType="1" noTextEdit="1"/>
          </p:cNvSpPr>
          <p:nvPr/>
        </p:nvSpPr>
        <p:spPr bwMode="auto">
          <a:xfrm>
            <a:off x="6732588" y="6237288"/>
            <a:ext cx="2160587" cy="180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 err="1">
                <a:ln w="9525">
                  <a:noFill/>
                  <a:round/>
                  <a:headEnd/>
                  <a:tailEnd/>
                </a:ln>
                <a:latin typeface="Arial Black"/>
              </a:rPr>
              <a:t>Еклезіаст</a:t>
            </a:r>
            <a:r>
              <a:rPr lang="uk-UA" sz="3600" kern="10" dirty="0">
                <a:ln w="9525">
                  <a:noFill/>
                  <a:round/>
                  <a:headEnd/>
                  <a:tailEnd/>
                </a:ln>
                <a:latin typeface="Arial Black"/>
              </a:rPr>
              <a:t> 9:10</a:t>
            </a:r>
            <a:endParaRPr lang="es-ES" sz="3600" kern="10" dirty="0">
              <a:ln w="9525">
                <a:noFill/>
                <a:round/>
                <a:headEnd/>
                <a:tailEnd/>
              </a:ln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51205" grpId="0" animBg="1"/>
      <p:bldP spid="51206" grpId="0" animBg="1"/>
      <p:bldP spid="51207" grpId="0"/>
      <p:bldP spid="51208" grpId="0" animBg="1"/>
      <p:bldP spid="51209" grpId="0" animBg="1"/>
      <p:bldP spid="51210" grpId="0"/>
      <p:bldP spid="51211" grpId="0" animBg="1"/>
      <p:bldP spid="51212" grpId="0" animBg="1"/>
      <p:bldP spid="512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3300"/>
            </a:gs>
            <a:gs pos="100000">
              <a:srgbClr val="FFD9B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1116013" y="188913"/>
            <a:ext cx="741680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Першим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свідомим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актом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після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смерті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99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буде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воскресіння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.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99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250825" y="2205038"/>
            <a:ext cx="3600450" cy="1081087"/>
          </a:xfrm>
          <a:prstGeom prst="rect">
            <a:avLst/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ВОСКРЕСІННЯ ЖИТТЯ</a:t>
            </a:r>
          </a:p>
          <a:p>
            <a:pPr algn="ctr"/>
            <a:r>
              <a:rPr lang="uk-UA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При другому пришесті</a:t>
            </a:r>
            <a:endParaRPr lang="es-ES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5003800" y="2205038"/>
            <a:ext cx="3816350" cy="1081087"/>
          </a:xfrm>
          <a:prstGeom prst="rect">
            <a:avLst/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ВОСКРЕСІННЯ ЗІ СМЕРТІ</a:t>
            </a:r>
          </a:p>
          <a:p>
            <a:pPr algn="ctr"/>
            <a:r>
              <a:rPr lang="uk-UA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Після тисячоліття</a:t>
            </a:r>
            <a:endParaRPr lang="es-ES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2232" name="AutoShape 8"/>
          <p:cNvSpPr>
            <a:spLocks noChangeArrowheads="1"/>
          </p:cNvSpPr>
          <p:nvPr/>
        </p:nvSpPr>
        <p:spPr bwMode="auto">
          <a:xfrm rot="8089468">
            <a:off x="1694657" y="1804194"/>
            <a:ext cx="1008062" cy="431800"/>
          </a:xfrm>
          <a:prstGeom prst="notchedRightArrow">
            <a:avLst>
              <a:gd name="adj1" fmla="val 50000"/>
              <a:gd name="adj2" fmla="val 58364"/>
            </a:avLst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250825" y="3862388"/>
            <a:ext cx="3600450" cy="1081087"/>
          </a:xfrm>
          <a:prstGeom prst="rect">
            <a:avLst/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/>
              <a:t>Вони </a:t>
            </a:r>
            <a:r>
              <a:rPr lang="ru-RU" b="1" dirty="0" err="1"/>
              <a:t>отримають</a:t>
            </a:r>
            <a:r>
              <a:rPr lang="ru-RU" b="1" dirty="0"/>
              <a:t> </a:t>
            </a:r>
            <a:r>
              <a:rPr lang="ru-RU" b="1" dirty="0" err="1"/>
              <a:t>безсмертя</a:t>
            </a:r>
            <a:r>
              <a:rPr lang="ru-RU" b="1" dirty="0"/>
              <a:t> </a:t>
            </a:r>
          </a:p>
          <a:p>
            <a:pPr algn="ctr"/>
            <a:r>
              <a:rPr lang="ru-RU" b="1" dirty="0"/>
              <a:t>і </a:t>
            </a:r>
            <a:r>
              <a:rPr lang="ru-RU" b="1" dirty="0" err="1"/>
              <a:t>житимуть</a:t>
            </a:r>
            <a:r>
              <a:rPr lang="ru-RU" b="1" dirty="0"/>
              <a:t> з Христом </a:t>
            </a:r>
            <a:r>
              <a:rPr lang="ru-RU" b="1" dirty="0" err="1"/>
              <a:t>вічно</a:t>
            </a:r>
            <a:endParaRPr lang="es-ES" b="1" dirty="0"/>
          </a:p>
        </p:txBody>
      </p:sp>
      <p:sp>
        <p:nvSpPr>
          <p:cNvPr id="52233" name="AutoShape 9"/>
          <p:cNvSpPr>
            <a:spLocks noChangeArrowheads="1"/>
          </p:cNvSpPr>
          <p:nvPr/>
        </p:nvSpPr>
        <p:spPr bwMode="auto">
          <a:xfrm rot="5400000">
            <a:off x="1404143" y="3358357"/>
            <a:ext cx="1008063" cy="431800"/>
          </a:xfrm>
          <a:prstGeom prst="notchedRightArrow">
            <a:avLst>
              <a:gd name="adj1" fmla="val 50000"/>
              <a:gd name="adj2" fmla="val 58364"/>
            </a:avLst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 rot="2638924">
            <a:off x="5580063" y="1773238"/>
            <a:ext cx="1008062" cy="431800"/>
          </a:xfrm>
          <a:prstGeom prst="notchedRightArrow">
            <a:avLst>
              <a:gd name="adj1" fmla="val 50000"/>
              <a:gd name="adj2" fmla="val 58364"/>
            </a:avLst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5003800" y="3862388"/>
            <a:ext cx="3816350" cy="1081087"/>
          </a:xfrm>
          <a:prstGeom prst="rect">
            <a:avLst/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Вони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зазнають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другої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смерті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в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озері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вогняному</a:t>
            </a:r>
            <a:endParaRPr lang="es-E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 rot="5400000">
            <a:off x="6588918" y="3358357"/>
            <a:ext cx="1008063" cy="431800"/>
          </a:xfrm>
          <a:prstGeom prst="notchedRightArrow">
            <a:avLst>
              <a:gd name="adj1" fmla="val 50000"/>
              <a:gd name="adj2" fmla="val 58364"/>
            </a:avLst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5003800" y="5516563"/>
            <a:ext cx="3816350" cy="1081087"/>
          </a:xfrm>
          <a:prstGeom prst="rect">
            <a:avLst/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Вони перестануть існувати</a:t>
            </a:r>
            <a:endParaRPr lang="es-E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2239" name="AutoShape 15"/>
          <p:cNvSpPr>
            <a:spLocks noChangeArrowheads="1"/>
          </p:cNvSpPr>
          <p:nvPr/>
        </p:nvSpPr>
        <p:spPr bwMode="auto">
          <a:xfrm rot="5400000">
            <a:off x="6660356" y="5012532"/>
            <a:ext cx="1008063" cy="431800"/>
          </a:xfrm>
          <a:prstGeom prst="notchedRightArrow">
            <a:avLst>
              <a:gd name="adj1" fmla="val 50000"/>
              <a:gd name="adj2" fmla="val 58364"/>
            </a:avLst>
          </a:prstGeom>
          <a:gradFill rotWithShape="1">
            <a:gsLst>
              <a:gs pos="0">
                <a:srgbClr val="FFD9B3"/>
              </a:gs>
              <a:gs pos="100000">
                <a:srgbClr val="9933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250825" y="5013325"/>
            <a:ext cx="4249738" cy="1384995"/>
          </a:xfrm>
          <a:prstGeom prst="rect">
            <a:avLst/>
          </a:prstGeom>
          <a:solidFill>
            <a:srgbClr val="FFFF66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 цьому житті ми вирішуємо своє майбутнє</a:t>
            </a:r>
            <a:endParaRPr lang="es-ES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uk-UA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КОЛИ ТИ ВОСКРЕСНЕШ</a:t>
            </a:r>
            <a:r>
              <a:rPr lang="es-E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2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7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0.25 -4.44444E-6 " pathEditMode="relative" rAng="0" ptsTypes="AA">
                                      <p:cBhvr>
                                        <p:cTn id="120" dur="500" fill="hold"/>
                                        <p:tgtEl>
                                          <p:spTgt spid="522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0.25 -2.22222E-6 " pathEditMode="relative" rAng="0" ptsTypes="AA">
                                      <p:cBhvr>
                                        <p:cTn id="122" dur="500" fill="hold"/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77778E-7 7.40741E-7 L 0.25 7.40741E-7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 animBg="1"/>
      <p:bldP spid="52230" grpId="0" animBg="1"/>
      <p:bldP spid="52232" grpId="0" animBg="1"/>
      <p:bldP spid="52236" grpId="0" animBg="1"/>
      <p:bldP spid="52236" grpId="1" animBg="1"/>
      <p:bldP spid="52233" grpId="0" animBg="1"/>
      <p:bldP spid="52233" grpId="1" animBg="1"/>
      <p:bldP spid="52234" grpId="0" animBg="1"/>
      <p:bldP spid="52237" grpId="0" animBg="1"/>
      <p:bldP spid="52237" grpId="1" animBg="1"/>
      <p:bldP spid="52235" grpId="0" animBg="1"/>
      <p:bldP spid="52235" grpId="1" animBg="1"/>
      <p:bldP spid="52238" grpId="0" animBg="1"/>
      <p:bldP spid="52238" grpId="1" animBg="1"/>
      <p:bldP spid="52239" grpId="0" animBg="1"/>
      <p:bldP spid="52239" grpId="1" animBg="1"/>
      <p:bldP spid="52240" grpId="0" uiExpand="1" build="allAtOnce" animBg="1"/>
      <p:bldP spid="52240" grpId="1" build="allAtOnce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3" name="Picture 5" descr="manos-oran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23850" y="620713"/>
            <a:ext cx="8496300" cy="48167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 dirty="0">
                <a:solidFill>
                  <a:schemeClr val="tx1"/>
                </a:solidFill>
              </a:rPr>
              <a:t>“</a:t>
            </a:r>
            <a:r>
              <a:rPr lang="uk-UA" sz="2800" b="1" dirty="0">
                <a:solidFill>
                  <a:schemeClr val="tx1"/>
                </a:solidFill>
              </a:rPr>
              <a:t>раптово, миттєво, при останній сурмі; вона засурмить – і мертві воскреснуть нетлінними, а ми перемінимося.  Адже це тлінне має зодягнутися в нетління, і це смертне має зодягнутися в безсмертя.  Коли ж це тлінне зодягнеться в нетління, а смертне зодягнеться в безсмертя, тоді </a:t>
            </a:r>
            <a:r>
              <a:rPr lang="uk-UA" sz="2800" b="1" dirty="0" err="1">
                <a:solidFill>
                  <a:schemeClr val="tx1"/>
                </a:solidFill>
              </a:rPr>
              <a:t>збудуться</a:t>
            </a:r>
            <a:r>
              <a:rPr lang="uk-UA" sz="2800" b="1" dirty="0">
                <a:solidFill>
                  <a:schemeClr val="tx1"/>
                </a:solidFill>
              </a:rPr>
              <a:t> написані слова: Смерть поглинута перемогою!  Смерте, де твоя перемога? Де твоє, смерте, жало</a:t>
            </a:r>
            <a:r>
              <a:rPr lang="es-ES" sz="2800" b="1" dirty="0">
                <a:solidFill>
                  <a:schemeClr val="tx1"/>
                </a:solidFill>
              </a:rPr>
              <a:t>?”</a:t>
            </a:r>
          </a:p>
          <a:p>
            <a:pPr algn="r">
              <a:spcBef>
                <a:spcPct val="50000"/>
              </a:spcBef>
            </a:pPr>
            <a:r>
              <a:rPr lang="es-ES" b="1" dirty="0">
                <a:solidFill>
                  <a:schemeClr val="tx1"/>
                </a:solidFill>
              </a:rPr>
              <a:t>1 </a:t>
            </a:r>
            <a:r>
              <a:rPr lang="uk-UA" b="1" dirty="0" err="1">
                <a:solidFill>
                  <a:schemeClr val="tx1"/>
                </a:solidFill>
              </a:rPr>
              <a:t>Коринтянам</a:t>
            </a:r>
            <a:r>
              <a:rPr lang="es-ES" b="1" dirty="0">
                <a:solidFill>
                  <a:schemeClr val="tx1"/>
                </a:solidFill>
              </a:rPr>
              <a:t>, 15: 52-55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819838" y="3244334"/>
            <a:ext cx="70006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5400" b="1" dirty="0"/>
              <a:t>1 </a:t>
            </a:r>
            <a:r>
              <a:rPr lang="uk-UA" sz="5400" b="1" dirty="0" err="1"/>
              <a:t>Коринтян</a:t>
            </a:r>
            <a:r>
              <a:rPr lang="uk-UA" sz="5400" b="1" dirty="0"/>
              <a:t> 15:52-55</a:t>
            </a:r>
            <a:endParaRPr lang="es-ES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32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uiExpand="1" build="allAtOnce" animBg="1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bibli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419872" y="837339"/>
            <a:ext cx="5256212" cy="3416320"/>
          </a:xfrm>
          <a:prstGeom prst="rect">
            <a:avLst/>
          </a:prstGeom>
          <a:solidFill>
            <a:srgbClr val="FFFF66">
              <a:alpha val="1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“</a:t>
            </a:r>
            <a:r>
              <a:rPr lang="uk-UA" b="1" dirty="0"/>
              <a:t>Тоді сказав Господь Бог: Оце став чоловік немов один із Нас, знаючи добро й зло. Тож тепер, аби лишень він не простягнув свої руки і не взяв ще й з дерева життя, не спожив, і не став жити вічно.  Тому вислав його Господь Бог з Едемського саду, щоб землю обробити, з якої він був узятий.  Тож вигнав Бог людину і поставив на сході Едемського саду херувимів та полум'яного меча, що обертався у всі сторони, аби стерегти дорогу до дерева життя. </a:t>
            </a:r>
            <a:r>
              <a:rPr lang="es-ES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/>
              <a:t>Буття 3:22-24</a:t>
            </a:r>
            <a:endParaRPr lang="es-ES" sz="1200" b="1" dirty="0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68313" y="4868863"/>
            <a:ext cx="8496300" cy="923330"/>
          </a:xfrm>
          <a:prstGeom prst="rect">
            <a:avLst/>
          </a:prstGeom>
          <a:solidFill>
            <a:srgbClr val="FFFF00">
              <a:alpha val="1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“</a:t>
            </a:r>
            <a:r>
              <a:rPr lang="ru-RU" b="1" dirty="0" err="1"/>
              <a:t>Бо</a:t>
            </a:r>
            <a:r>
              <a:rPr lang="ru-RU" b="1" dirty="0"/>
              <a:t> як через одну </a:t>
            </a:r>
            <a:r>
              <a:rPr lang="ru-RU" b="1" dirty="0" err="1"/>
              <a:t>людину</a:t>
            </a:r>
            <a:r>
              <a:rPr lang="ru-RU" b="1" dirty="0"/>
              <a:t> </a:t>
            </a:r>
            <a:r>
              <a:rPr lang="ru-RU" b="1" dirty="0" err="1"/>
              <a:t>гріх</a:t>
            </a:r>
            <a:r>
              <a:rPr lang="ru-RU" b="1" dirty="0"/>
              <a:t> </a:t>
            </a:r>
            <a:r>
              <a:rPr lang="ru-RU" b="1" dirty="0" err="1"/>
              <a:t>увійшов</a:t>
            </a:r>
            <a:r>
              <a:rPr lang="ru-RU" b="1" dirty="0"/>
              <a:t> у </a:t>
            </a:r>
            <a:r>
              <a:rPr lang="ru-RU" b="1" dirty="0" err="1"/>
              <a:t>світ</a:t>
            </a:r>
            <a:r>
              <a:rPr lang="ru-RU" b="1" dirty="0"/>
              <a:t>, а з </a:t>
            </a:r>
            <a:r>
              <a:rPr lang="ru-RU" b="1" dirty="0" err="1"/>
              <a:t>гріхом</a:t>
            </a:r>
            <a:r>
              <a:rPr lang="ru-RU" b="1" dirty="0"/>
              <a:t> і смерть, так у </a:t>
            </a:r>
            <a:r>
              <a:rPr lang="ru-RU" b="1" dirty="0" err="1"/>
              <a:t>всіх</a:t>
            </a:r>
            <a:r>
              <a:rPr lang="ru-RU" b="1" dirty="0"/>
              <a:t> людей </a:t>
            </a:r>
            <a:r>
              <a:rPr lang="ru-RU" b="1" dirty="0" err="1"/>
              <a:t>увійшла</a:t>
            </a:r>
            <a:r>
              <a:rPr lang="ru-RU" b="1" dirty="0"/>
              <a:t> смерть, тому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всі</a:t>
            </a:r>
            <a:r>
              <a:rPr lang="ru-RU" b="1" dirty="0"/>
              <a:t> </a:t>
            </a:r>
            <a:r>
              <a:rPr lang="ru-RU" b="1" dirty="0" err="1"/>
              <a:t>згрішили</a:t>
            </a:r>
            <a:r>
              <a:rPr lang="ru-RU" b="1" dirty="0"/>
              <a:t>.</a:t>
            </a:r>
            <a:r>
              <a:rPr lang="es-ES" b="1" dirty="0"/>
              <a:t>”</a:t>
            </a:r>
          </a:p>
          <a:p>
            <a:pPr algn="r">
              <a:spcBef>
                <a:spcPct val="50000"/>
              </a:spcBef>
            </a:pPr>
            <a:r>
              <a:rPr lang="uk-UA" sz="1200" b="1" dirty="0"/>
              <a:t>Римлян 5:12</a:t>
            </a:r>
            <a:endParaRPr lang="es-ES" sz="1200" b="1" dirty="0"/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3348038" y="333375"/>
            <a:ext cx="4752975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Адам втратив безсмертя: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684213" y="4292600"/>
            <a:ext cx="7848600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А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після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нього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всі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люди </a:t>
            </a:r>
            <a:r>
              <a:rPr lang="es-E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: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595533" y="1965589"/>
            <a:ext cx="51125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400" b="1" dirty="0"/>
              <a:t>Буття 3:22-24</a:t>
            </a:r>
            <a:endParaRPr lang="es-ES" sz="4400" b="1" dirty="0"/>
          </a:p>
        </p:txBody>
      </p:sp>
      <p:sp>
        <p:nvSpPr>
          <p:cNvPr id="10" name="9 Rectángulo"/>
          <p:cNvSpPr/>
          <p:nvPr/>
        </p:nvSpPr>
        <p:spPr>
          <a:xfrm>
            <a:off x="539999" y="4883446"/>
            <a:ext cx="83529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400" b="1" dirty="0"/>
              <a:t>Римлян 5:12</a:t>
            </a:r>
            <a:endParaRPr lang="es-ES" sz="44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8" grpId="0" animBg="1"/>
      <p:bldP spid="5129" grpId="0" animBg="1"/>
      <p:bldP spid="5130" grpId="0" animBg="1"/>
      <p:bldP spid="9" grpId="0"/>
      <p:bldP spid="9" grpId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 descr="bibli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555875" y="274638"/>
            <a:ext cx="6408738" cy="1143000"/>
          </a:xfrm>
          <a:effectLst>
            <a:outerShdw dist="107763" dir="13500000" algn="ctr" rotWithShape="0">
              <a:srgbClr val="C5C5C5">
                <a:alpha val="50000"/>
              </a:srgbClr>
            </a:outerShdw>
          </a:effectLst>
        </p:spPr>
        <p:txBody>
          <a:bodyPr/>
          <a:lstStyle/>
          <a:p>
            <a:r>
              <a:rPr lang="ru-RU" sz="40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Чи</a:t>
            </a:r>
            <a:r>
              <a:rPr lang="ru-RU" sz="4000" b="1" dirty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0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можемо</a:t>
            </a:r>
            <a:r>
              <a:rPr lang="ru-RU" sz="4000" b="1" dirty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ми стати </a:t>
            </a:r>
            <a:r>
              <a:rPr lang="ru-RU" sz="40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безсмертними</a:t>
            </a:r>
            <a:r>
              <a:rPr lang="ru-RU" sz="4000" b="1" dirty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  <a:endParaRPr lang="es-ES" sz="4000" b="1" dirty="0">
              <a:solidFill>
                <a:srgbClr val="99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563938" y="1484313"/>
            <a:ext cx="525621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Ісус приніс безсмертя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76600" y="2133600"/>
            <a:ext cx="5472113" cy="2492990"/>
          </a:xfrm>
          <a:prstGeom prst="rect">
            <a:avLst/>
          </a:prstGeom>
          <a:solidFill>
            <a:srgbClr val="FFFF66">
              <a:alpha val="1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ru-RU" sz="2400" b="1" dirty="0"/>
              <a:t>тепер же вона </a:t>
            </a:r>
            <a:r>
              <a:rPr lang="ru-RU" sz="2400" b="1" dirty="0" err="1"/>
              <a:t>відкрилася</a:t>
            </a:r>
            <a:r>
              <a:rPr lang="ru-RU" sz="2400" b="1" dirty="0"/>
              <a:t> через </a:t>
            </a:r>
            <a:r>
              <a:rPr lang="ru-RU" sz="2400" b="1" dirty="0" err="1"/>
              <a:t>з’явлення</a:t>
            </a:r>
            <a:r>
              <a:rPr lang="ru-RU" sz="2400" b="1" dirty="0"/>
              <a:t> Спасителя </a:t>
            </a:r>
            <a:r>
              <a:rPr lang="ru-RU" sz="2400" b="1" dirty="0" err="1"/>
              <a:t>нашого</a:t>
            </a:r>
            <a:r>
              <a:rPr lang="ru-RU" sz="2400" b="1" dirty="0"/>
              <a:t> </a:t>
            </a:r>
            <a:r>
              <a:rPr lang="ru-RU" sz="2400" b="1" dirty="0" err="1"/>
              <a:t>Ісуса</a:t>
            </a:r>
            <a:r>
              <a:rPr lang="ru-RU" sz="2400" b="1" dirty="0"/>
              <a:t> Христа, </a:t>
            </a:r>
            <a:r>
              <a:rPr lang="ru-RU" sz="2400" b="1" dirty="0" err="1"/>
              <a:t>Який</a:t>
            </a:r>
            <a:r>
              <a:rPr lang="ru-RU" sz="2400" b="1" dirty="0"/>
              <a:t> </a:t>
            </a:r>
            <a:r>
              <a:rPr lang="ru-RU" sz="2400" b="1" dirty="0" err="1"/>
              <a:t>знищив</a:t>
            </a:r>
            <a:r>
              <a:rPr lang="ru-RU" sz="2400" b="1" dirty="0"/>
              <a:t> смерть, а </a:t>
            </a:r>
            <a:r>
              <a:rPr lang="ru-RU" sz="2400" b="1" dirty="0" err="1">
                <a:solidFill>
                  <a:srgbClr val="C00000"/>
                </a:solidFill>
              </a:rPr>
              <a:t>життя</a:t>
            </a:r>
            <a:r>
              <a:rPr lang="ru-RU" sz="2400" b="1" dirty="0">
                <a:solidFill>
                  <a:srgbClr val="C00000"/>
                </a:solidFill>
              </a:rPr>
              <a:t> і </a:t>
            </a:r>
            <a:r>
              <a:rPr lang="ru-RU" sz="2400" b="1" dirty="0" err="1">
                <a:solidFill>
                  <a:srgbClr val="C00000"/>
                </a:solidFill>
              </a:rPr>
              <a:t>нетління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/>
              <a:t>освітив</a:t>
            </a:r>
            <a:r>
              <a:rPr lang="ru-RU" sz="2400" b="1" dirty="0"/>
              <a:t> </a:t>
            </a:r>
            <a:r>
              <a:rPr lang="ru-RU" sz="2400" b="1" dirty="0" err="1"/>
              <a:t>Євангелієм</a:t>
            </a:r>
            <a:r>
              <a:rPr lang="es-ES" sz="2400" b="1" dirty="0"/>
              <a:t>”</a:t>
            </a:r>
            <a:r>
              <a:rPr lang="uk-UA" sz="2400" b="1" dirty="0"/>
              <a:t> </a:t>
            </a:r>
            <a:r>
              <a:rPr lang="uk-UA" sz="1200" b="1" dirty="0"/>
              <a:t>2 Тимофія 1:10</a:t>
            </a:r>
          </a:p>
          <a:p>
            <a:pPr>
              <a:spcBef>
                <a:spcPct val="50000"/>
              </a:spcBef>
            </a:pPr>
            <a:endParaRPr lang="es-ES" sz="2400" b="1" dirty="0"/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>
            <a:off x="539750" y="4941888"/>
            <a:ext cx="8280400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і дає тим, хто вірить </a:t>
            </a:r>
            <a:r>
              <a:rPr lang="es-E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23850" y="5876925"/>
            <a:ext cx="8424863" cy="461665"/>
          </a:xfrm>
          <a:prstGeom prst="rect">
            <a:avLst/>
          </a:prstGeom>
          <a:solidFill>
            <a:srgbClr val="FFFF66">
              <a:alpha val="1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“</a:t>
            </a:r>
            <a:r>
              <a:rPr lang="ru-RU" sz="2400" b="1" dirty="0" err="1"/>
              <a:t>Хто</a:t>
            </a:r>
            <a:r>
              <a:rPr lang="ru-RU" sz="2400" b="1" dirty="0"/>
              <a:t> </a:t>
            </a:r>
            <a:r>
              <a:rPr lang="ru-RU" sz="2400" b="1" dirty="0" err="1"/>
              <a:t>вірить</a:t>
            </a:r>
            <a:r>
              <a:rPr lang="ru-RU" sz="2400" b="1" dirty="0"/>
              <a:t> у Сина, той </a:t>
            </a:r>
            <a:r>
              <a:rPr lang="ru-RU" sz="2400" b="1" dirty="0" err="1"/>
              <a:t>має</a:t>
            </a:r>
            <a:r>
              <a:rPr lang="ru-RU" sz="2400" b="1" dirty="0"/>
              <a:t> </a:t>
            </a:r>
            <a:r>
              <a:rPr lang="ru-RU" sz="2400" b="1" dirty="0" err="1"/>
              <a:t>вічне</a:t>
            </a:r>
            <a:r>
              <a:rPr lang="ru-RU" sz="2400" b="1" dirty="0"/>
              <a:t> </a:t>
            </a:r>
            <a:r>
              <a:rPr lang="ru-RU" sz="2400" b="1" dirty="0" err="1"/>
              <a:t>життя</a:t>
            </a:r>
            <a:r>
              <a:rPr lang="es-ES" sz="2400" b="1" dirty="0"/>
              <a:t>”</a:t>
            </a:r>
            <a:r>
              <a:rPr lang="uk-UA" sz="2400" b="1" dirty="0"/>
              <a:t> </a:t>
            </a:r>
            <a:r>
              <a:rPr lang="uk-UA" sz="1200" b="1" dirty="0"/>
              <a:t>Івана 3:36  </a:t>
            </a:r>
            <a:endParaRPr lang="es-ES" sz="1200" b="1" dirty="0"/>
          </a:p>
        </p:txBody>
      </p:sp>
      <p:sp>
        <p:nvSpPr>
          <p:cNvPr id="10" name="9 Rectángulo"/>
          <p:cNvSpPr/>
          <p:nvPr/>
        </p:nvSpPr>
        <p:spPr>
          <a:xfrm>
            <a:off x="4347701" y="3153162"/>
            <a:ext cx="39687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000" b="1" dirty="0"/>
              <a:t>2 Тимофія 1:10</a:t>
            </a:r>
            <a:endParaRPr lang="es-ES" sz="4000" b="1" dirty="0"/>
          </a:p>
        </p:txBody>
      </p:sp>
      <p:sp>
        <p:nvSpPr>
          <p:cNvPr id="11" name="10 Rectángulo"/>
          <p:cNvSpPr/>
          <p:nvPr/>
        </p:nvSpPr>
        <p:spPr>
          <a:xfrm>
            <a:off x="2339752" y="5703661"/>
            <a:ext cx="29375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sz="4400" b="1" dirty="0"/>
              <a:t>Івана 3:36</a:t>
            </a:r>
            <a:endParaRPr lang="es-ES" sz="44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uiExpand="1" build="allAtOnce" animBg="1"/>
      <p:bldP spid="7175" grpId="0" animBg="1"/>
      <p:bldP spid="7176" grpId="0" uiExpand="1" build="allAtOnce" animBg="1"/>
      <p:bldP spid="10" grpId="0"/>
      <p:bldP spid="10" grpId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1" name="Picture 11" descr="bibli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49" name="Picture 9" descr="SerpientearboreaLi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0"/>
            <a:ext cx="5076825" cy="3536950"/>
          </a:xfrm>
          <a:prstGeom prst="rect">
            <a:avLst/>
          </a:prstGeom>
          <a:noFill/>
        </p:spPr>
      </p:pic>
      <p:pic>
        <p:nvPicPr>
          <p:cNvPr id="10250" name="Picture 10" descr="MPj020168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48063"/>
            <a:ext cx="5040313" cy="3309937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211638" y="115888"/>
            <a:ext cx="475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uk-UA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СЬОГОДНІШНЯ брехня сатани:</a:t>
            </a:r>
            <a:endParaRPr lang="es-ES" sz="4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23850" y="3644900"/>
            <a:ext cx="475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uk-UA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Правда СЬОГОДНІ </a:t>
            </a:r>
            <a:r>
              <a:rPr lang="es-E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4284663" y="1557338"/>
            <a:ext cx="4319587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Душа безсмертна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684213" y="5013325"/>
            <a:ext cx="3876675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«Душа,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що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грішить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,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вона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помре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»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3276600" y="6453188"/>
            <a:ext cx="1465263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Єзекіїля 18:20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 animBg="1"/>
      <p:bldP spid="10247" grpId="0" animBg="1"/>
      <p:bldP spid="102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dirty="0" err="1"/>
              <a:t>Наслідки</a:t>
            </a:r>
            <a:r>
              <a:rPr lang="ru-RU" sz="3800" b="1" dirty="0"/>
              <a:t> природного </a:t>
            </a:r>
            <a:r>
              <a:rPr lang="ru-RU" sz="3800" b="1" dirty="0" err="1"/>
              <a:t>безсмертя</a:t>
            </a:r>
            <a:r>
              <a:rPr lang="ru-RU" sz="3800" b="1" dirty="0"/>
              <a:t> </a:t>
            </a:r>
            <a:r>
              <a:rPr lang="ru-RU" sz="3800" b="1" dirty="0" err="1"/>
              <a:t>людської</a:t>
            </a:r>
            <a:r>
              <a:rPr lang="ru-RU" sz="3800" b="1" dirty="0"/>
              <a:t> </a:t>
            </a:r>
            <a:r>
              <a:rPr lang="ru-RU" sz="3800" b="1" dirty="0" err="1"/>
              <a:t>душі</a:t>
            </a:r>
            <a:endParaRPr lang="es-ES" sz="3800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349500"/>
            <a:ext cx="7993063" cy="4310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b="1" dirty="0"/>
              <a:t>Іде до небес </a:t>
            </a:r>
            <a:r>
              <a:rPr lang="es-ES" dirty="0"/>
              <a:t>: </a:t>
            </a:r>
            <a:r>
              <a:rPr lang="uk-UA" dirty="0"/>
              <a:t>Надія, яка втішає віруючого.</a:t>
            </a:r>
            <a:endParaRPr lang="es-ES" dirty="0"/>
          </a:p>
          <a:p>
            <a:pPr>
              <a:lnSpc>
                <a:spcPct val="90000"/>
              </a:lnSpc>
            </a:pPr>
            <a:r>
              <a:rPr lang="uk-UA" b="1" dirty="0"/>
              <a:t>Іде до пекла</a:t>
            </a:r>
            <a:r>
              <a:rPr lang="es-ES" dirty="0"/>
              <a:t>: </a:t>
            </a:r>
            <a:r>
              <a:rPr lang="uk-UA" dirty="0"/>
              <a:t>Вічні страждання грішника</a:t>
            </a:r>
            <a:r>
              <a:rPr lang="es-ES" dirty="0"/>
              <a:t>.</a:t>
            </a:r>
          </a:p>
          <a:p>
            <a:pPr>
              <a:lnSpc>
                <a:spcPct val="90000"/>
              </a:lnSpc>
            </a:pPr>
            <a:r>
              <a:rPr lang="uk-UA" b="1" dirty="0"/>
              <a:t>Переходить в «</a:t>
            </a:r>
            <a:r>
              <a:rPr lang="uk-UA" b="1" dirty="0" err="1"/>
              <a:t>лімбо</a:t>
            </a:r>
            <a:r>
              <a:rPr lang="uk-UA" b="1" dirty="0"/>
              <a:t>»</a:t>
            </a:r>
            <a:r>
              <a:rPr lang="es-ES" dirty="0"/>
              <a:t>: </a:t>
            </a:r>
            <a:r>
              <a:rPr lang="uk-UA" dirty="0"/>
              <a:t>Безтілесні духи безцільно блукають і спілкуються з живими.</a:t>
            </a:r>
            <a:endParaRPr lang="es-ES" dirty="0"/>
          </a:p>
          <a:p>
            <a:pPr>
              <a:lnSpc>
                <a:spcPct val="90000"/>
              </a:lnSpc>
            </a:pPr>
            <a:r>
              <a:rPr lang="uk-UA" b="1" dirty="0"/>
              <a:t>Реінкарнація </a:t>
            </a:r>
            <a:r>
              <a:rPr lang="es-ES" dirty="0"/>
              <a:t>: </a:t>
            </a:r>
            <a:r>
              <a:rPr lang="ru-RU" dirty="0" err="1"/>
              <a:t>Нове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без </a:t>
            </a:r>
            <a:r>
              <a:rPr lang="ru-RU" dirty="0" err="1"/>
              <a:t>свідомої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про </a:t>
            </a:r>
            <a:r>
              <a:rPr lang="ru-RU" dirty="0" err="1"/>
              <a:t>попереднє</a:t>
            </a:r>
            <a:r>
              <a:rPr lang="es-ES" dirty="0"/>
              <a:t>.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971550" y="1700213"/>
            <a:ext cx="79025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МОЖЛИВОСТІ ДУШІ ПІСЛЯ СМЕРТІ ТІЛА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dirty="0" err="1"/>
              <a:t>Наслідки</a:t>
            </a:r>
            <a:r>
              <a:rPr lang="ru-RU" sz="3800" b="1" dirty="0"/>
              <a:t> природного </a:t>
            </a:r>
            <a:r>
              <a:rPr lang="ru-RU" sz="3800" b="1" dirty="0" err="1"/>
              <a:t>безсмертя</a:t>
            </a:r>
            <a:r>
              <a:rPr lang="ru-RU" sz="3800" b="1" dirty="0"/>
              <a:t> </a:t>
            </a:r>
            <a:r>
              <a:rPr lang="ru-RU" sz="3800" b="1" dirty="0" err="1"/>
              <a:t>людської</a:t>
            </a:r>
            <a:r>
              <a:rPr lang="ru-RU" sz="3800" b="1" dirty="0"/>
              <a:t> </a:t>
            </a:r>
            <a:r>
              <a:rPr lang="ru-RU" sz="3800" b="1" dirty="0" err="1"/>
              <a:t>душі</a:t>
            </a:r>
            <a:endParaRPr lang="es-ES" sz="38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781300"/>
            <a:ext cx="8208962" cy="3671888"/>
          </a:xfrm>
        </p:spPr>
        <p:txBody>
          <a:bodyPr/>
          <a:lstStyle/>
          <a:p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б ми </a:t>
            </a:r>
            <a:r>
              <a:rPr lang="ru-RU" dirty="0" err="1"/>
              <a:t>щасливі</a:t>
            </a:r>
            <a:r>
              <a:rPr lang="ru-RU" dirty="0"/>
              <a:t>, </a:t>
            </a:r>
            <a:r>
              <a:rPr lang="ru-RU" dirty="0" err="1"/>
              <a:t>спостерігаючи</a:t>
            </a:r>
            <a:r>
              <a:rPr lang="ru-RU" dirty="0"/>
              <a:t> за </a:t>
            </a:r>
            <a:r>
              <a:rPr lang="ru-RU" dirty="0" err="1"/>
              <a:t>стражданнями</a:t>
            </a:r>
            <a:r>
              <a:rPr lang="ru-RU" dirty="0"/>
              <a:t> та </a:t>
            </a:r>
            <a:r>
              <a:rPr lang="ru-RU" dirty="0" err="1"/>
              <a:t>помилками</a:t>
            </a:r>
            <a:r>
              <a:rPr lang="ru-RU" dirty="0"/>
              <a:t> наших </a:t>
            </a:r>
            <a:r>
              <a:rPr lang="ru-RU" dirty="0" err="1"/>
              <a:t>близьких</a:t>
            </a:r>
            <a:r>
              <a:rPr lang="ru-RU" dirty="0"/>
              <a:t> та </a:t>
            </a:r>
            <a:r>
              <a:rPr lang="ru-RU" dirty="0" err="1"/>
              <a:t>родини</a:t>
            </a:r>
            <a:r>
              <a:rPr lang="ru-RU" dirty="0"/>
              <a:t>?</a:t>
            </a:r>
          </a:p>
          <a:p>
            <a:r>
              <a:rPr lang="ru-RU" dirty="0" err="1"/>
              <a:t>Хіба</a:t>
            </a:r>
            <a:r>
              <a:rPr lang="ru-RU" dirty="0"/>
              <a:t> ми не </a:t>
            </a:r>
            <a:r>
              <a:rPr lang="ru-RU" dirty="0" err="1"/>
              <a:t>намагалися</a:t>
            </a:r>
            <a:r>
              <a:rPr lang="ru-RU" dirty="0"/>
              <a:t> б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спасіння</a:t>
            </a:r>
            <a:r>
              <a:rPr lang="ru-RU" dirty="0"/>
              <a:t>?</a:t>
            </a:r>
            <a:endParaRPr lang="es-ES" dirty="0"/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2484438" y="1916113"/>
            <a:ext cx="40322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ЯКЩО МИ ПІДЙДЕМО ДО РАЮ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dirty="0" err="1"/>
              <a:t>Наслідки</a:t>
            </a:r>
            <a:r>
              <a:rPr lang="ru-RU" sz="3800" b="1" dirty="0"/>
              <a:t> природного </a:t>
            </a:r>
            <a:r>
              <a:rPr lang="ru-RU" sz="3800" b="1" dirty="0" err="1"/>
              <a:t>безсмертя</a:t>
            </a:r>
            <a:r>
              <a:rPr lang="ru-RU" sz="3800" b="1" dirty="0"/>
              <a:t> </a:t>
            </a:r>
            <a:r>
              <a:rPr lang="ru-RU" sz="3800" b="1" dirty="0" err="1"/>
              <a:t>людської</a:t>
            </a:r>
            <a:r>
              <a:rPr lang="ru-RU" sz="3800" b="1" dirty="0"/>
              <a:t> </a:t>
            </a:r>
            <a:r>
              <a:rPr lang="ru-RU" sz="3800" b="1" dirty="0" err="1"/>
              <a:t>душі</a:t>
            </a:r>
            <a:endParaRPr lang="es-ES" sz="38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852738"/>
            <a:ext cx="7993062" cy="3806825"/>
          </a:xfrm>
        </p:spPr>
        <p:txBody>
          <a:bodyPr/>
          <a:lstStyle/>
          <a:p>
            <a:r>
              <a:rPr lang="uk-UA" dirty="0"/>
              <a:t>Бог і святі радіють вічним стражданням грішників.</a:t>
            </a:r>
          </a:p>
          <a:p>
            <a:r>
              <a:rPr lang="uk-UA" dirty="0"/>
              <a:t>Вічне покарання </a:t>
            </a:r>
            <a:r>
              <a:rPr lang="uk-UA" dirty="0" err="1"/>
              <a:t>неспівмірне</a:t>
            </a:r>
            <a:r>
              <a:rPr lang="uk-UA" dirty="0"/>
              <a:t> з гріхами, які людина може скоїти за коротке життя.</a:t>
            </a:r>
            <a:endParaRPr lang="es-ES" dirty="0"/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2484438" y="1916113"/>
            <a:ext cx="40322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ЯКЩО ПЕКЛО ІСНУЄ</a:t>
            </a:r>
            <a:endParaRPr lang="es-E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dirty="0" err="1"/>
              <a:t>Наслідки</a:t>
            </a:r>
            <a:r>
              <a:rPr lang="ru-RU" sz="3800" b="1" dirty="0"/>
              <a:t> природного </a:t>
            </a:r>
            <a:r>
              <a:rPr lang="ru-RU" sz="3800" b="1" dirty="0" err="1"/>
              <a:t>безсмертя</a:t>
            </a:r>
            <a:r>
              <a:rPr lang="ru-RU" sz="3800" b="1" dirty="0"/>
              <a:t> </a:t>
            </a:r>
            <a:r>
              <a:rPr lang="ru-RU" sz="3800" b="1" dirty="0" err="1"/>
              <a:t>людської</a:t>
            </a:r>
            <a:r>
              <a:rPr lang="ru-RU" sz="3800" b="1" dirty="0"/>
              <a:t> </a:t>
            </a:r>
            <a:r>
              <a:rPr lang="ru-RU" sz="3800" b="1" dirty="0" err="1"/>
              <a:t>душі</a:t>
            </a:r>
            <a:endParaRPr lang="es-ES" sz="38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998788"/>
            <a:ext cx="7772400" cy="3132137"/>
          </a:xfrm>
        </p:spPr>
        <p:txBody>
          <a:bodyPr/>
          <a:lstStyle/>
          <a:p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нас одна і та ж доля, то яке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ми робимо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?</a:t>
            </a:r>
          </a:p>
          <a:p>
            <a:r>
              <a:rPr lang="ru-RU" dirty="0" err="1"/>
              <a:t>Їмо</a:t>
            </a:r>
            <a:r>
              <a:rPr lang="ru-RU" dirty="0"/>
              <a:t> і </a:t>
            </a:r>
            <a:r>
              <a:rPr lang="ru-RU" dirty="0" err="1"/>
              <a:t>п'ємо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завтра </a:t>
            </a:r>
            <a:r>
              <a:rPr lang="ru-RU" dirty="0" err="1"/>
              <a:t>помремо</a:t>
            </a:r>
            <a:r>
              <a:rPr lang="ru-RU" dirty="0"/>
              <a:t>.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331913" y="1916113"/>
            <a:ext cx="69850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ЯКЩО МИ СТАНЕМО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БЕЗТІЛЕСНИМИ ДУХАМИ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  <p:bldP spid="14340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as">
  <a:themeElements>
    <a:clrScheme name="Capa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ap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1983</Words>
  <Application>Microsoft Office PowerPoint</Application>
  <PresentationFormat>Presentación en pantalla (4:3)</PresentationFormat>
  <Paragraphs>194</Paragraphs>
  <Slides>29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Arial</vt:lpstr>
      <vt:lpstr>Wingdings</vt:lpstr>
      <vt:lpstr>Times New Roman</vt:lpstr>
      <vt:lpstr>Arial Black</vt:lpstr>
      <vt:lpstr>Diseño predeterminado</vt:lpstr>
      <vt:lpstr>Capas</vt:lpstr>
      <vt:lpstr>Presentación de PowerPoint</vt:lpstr>
      <vt:lpstr>Брехня Сатани:</vt:lpstr>
      <vt:lpstr>Presentación de PowerPoint</vt:lpstr>
      <vt:lpstr>Чи можемо ми стати безсмертними?</vt:lpstr>
      <vt:lpstr>Presentación de PowerPoint</vt:lpstr>
      <vt:lpstr>Наслідки природного безсмертя людської душі</vt:lpstr>
      <vt:lpstr>Наслідки природного безсмертя людської душі</vt:lpstr>
      <vt:lpstr>Наслідки природного безсмертя людської душі</vt:lpstr>
      <vt:lpstr>Наслідки природного безсмертя людської душі</vt:lpstr>
      <vt:lpstr>Presentación de PowerPoint</vt:lpstr>
      <vt:lpstr>Біблійне вчення про вселенське спасіння людини</vt:lpstr>
      <vt:lpstr>Presentación de PowerPoint</vt:lpstr>
      <vt:lpstr>Presentación de PowerPoint</vt:lpstr>
      <vt:lpstr>Усі воскреснуть, і праведні, і неправедні.</vt:lpstr>
      <vt:lpstr>Presentación de PowerPoint</vt:lpstr>
      <vt:lpstr>Presentación de PowerPoint</vt:lpstr>
      <vt:lpstr>Presentación de PowerPoint</vt:lpstr>
      <vt:lpstr>УСІ, ХТО ЗАЛИШИТЬСЯ НА НЕБІ, ПРОСЛАВЛЯТИМУТЬ БОГА</vt:lpstr>
      <vt:lpstr>Presentación de PowerPoint</vt:lpstr>
      <vt:lpstr>Presentación de PowerPoint</vt:lpstr>
      <vt:lpstr>Ніхто не славить Бога, коли він помирає</vt:lpstr>
      <vt:lpstr>Presentación de PowerPoint</vt:lpstr>
      <vt:lpstr>Вчення про безсмертя душі заперечує воскресіння.</vt:lpstr>
      <vt:lpstr>Доктрина про безсмертя душі заперечує 2-ге пришестя Христа</vt:lpstr>
      <vt:lpstr>Історія вчення про безсмертя в християнстві</vt:lpstr>
      <vt:lpstr>Людей не судять, коли вони помирають</vt:lpstr>
      <vt:lpstr>Presentación de PowerPoint</vt:lpstr>
      <vt:lpstr>Presentación de PowerPoint</vt:lpstr>
      <vt:lpstr>Presentación de PowerPoint</vt:lpstr>
    </vt:vector>
  </TitlesOfParts>
  <Company>Eunice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Sergio Fustero Carreras</dc:creator>
  <cp:lastModifiedBy>Sergio</cp:lastModifiedBy>
  <cp:revision>126</cp:revision>
  <dcterms:created xsi:type="dcterms:W3CDTF">2005-05-26T14:01:39Z</dcterms:created>
  <dcterms:modified xsi:type="dcterms:W3CDTF">2026-01-07T10:32:49Z</dcterms:modified>
</cp:coreProperties>
</file>